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24" r:id="rId2"/>
    <p:sldId id="360" r:id="rId3"/>
    <p:sldId id="289" r:id="rId4"/>
    <p:sldId id="331" r:id="rId5"/>
    <p:sldId id="351" r:id="rId6"/>
    <p:sldId id="361" r:id="rId7"/>
    <p:sldId id="333" r:id="rId8"/>
    <p:sldId id="362" r:id="rId9"/>
    <p:sldId id="354" r:id="rId10"/>
    <p:sldId id="366" r:id="rId11"/>
    <p:sldId id="365" r:id="rId12"/>
    <p:sldId id="363" r:id="rId13"/>
    <p:sldId id="337" r:id="rId14"/>
    <p:sldId id="338" r:id="rId15"/>
    <p:sldId id="377" r:id="rId16"/>
    <p:sldId id="341" r:id="rId17"/>
    <p:sldId id="352" r:id="rId18"/>
    <p:sldId id="370" r:id="rId19"/>
    <p:sldId id="344" r:id="rId20"/>
    <p:sldId id="367" r:id="rId21"/>
    <p:sldId id="350" r:id="rId22"/>
    <p:sldId id="373" r:id="rId23"/>
    <p:sldId id="374" r:id="rId24"/>
    <p:sldId id="375" r:id="rId25"/>
    <p:sldId id="376" r:id="rId26"/>
    <p:sldId id="355" r:id="rId27"/>
    <p:sldId id="371" r:id="rId28"/>
    <p:sldId id="335" r:id="rId29"/>
    <p:sldId id="353" r:id="rId30"/>
    <p:sldId id="3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2" autoAdjust="0"/>
    <p:restoredTop sz="79017" autoAdjust="0"/>
  </p:normalViewPr>
  <p:slideViewPr>
    <p:cSldViewPr snapToGrid="0" snapToObjects="1">
      <p:cViewPr varScale="1">
        <p:scale>
          <a:sx n="151" d="100"/>
          <a:sy n="151" d="100"/>
        </p:scale>
        <p:origin x="2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0T15:40:4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0T15:41:2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4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0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78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10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2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7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7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2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5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3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62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54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5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1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1035436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</a:t>
            </a:r>
            <a:br>
              <a:rPr lang="en-US" dirty="0"/>
            </a:br>
            <a:r>
              <a:rPr lang="en-US" dirty="0"/>
              <a:t>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1035436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1035436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1037658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E0F4AED-E379-429F-B181-540A31DD1B15}"/>
              </a:ext>
            </a:extLst>
          </p:cNvPr>
          <p:cNvSpPr txBox="1"/>
          <p:nvPr userDrawn="1"/>
        </p:nvSpPr>
        <p:spPr>
          <a:xfrm>
            <a:off x="8853745" y="6116752"/>
            <a:ext cx="200665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/>
              <a:t>CHANGING MEDICINE.</a:t>
            </a:r>
          </a:p>
          <a:p>
            <a:r>
              <a:rPr lang="en-US" sz="1300" b="1" dirty="0"/>
              <a:t>CHANGING LIVES.</a:t>
            </a:r>
            <a:r>
              <a:rPr lang="en-US" sz="1300" b="1" baseline="30000" dirty="0"/>
              <a:t>®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553686-008A-4C87-BA62-F564048BA4DB}"/>
              </a:ext>
            </a:extLst>
          </p:cNvPr>
          <p:cNvSpPr/>
          <p:nvPr userDrawn="1"/>
        </p:nvSpPr>
        <p:spPr>
          <a:xfrm>
            <a:off x="8635312" y="1192"/>
            <a:ext cx="2693773" cy="16787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D018020-5BC0-439F-A7F7-C56488056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5519" y="340243"/>
            <a:ext cx="2255986" cy="10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CF07CB-9367-42C3-A692-C40393AD82D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FAC7AA-5FF6-4788-9491-560FAEF21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C688FC-A14B-4D92-8A87-20592D52FC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CA7638-6969-468F-AD8D-A297518D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CF07CB-9367-42C3-A692-C40393AD82D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E3421A-D43E-423B-A364-95F8BC62C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18BB75A-AD22-4383-9BF0-D63C9168E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F99DF4A-C8F5-4B82-A467-58CCA012D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E11563-B24B-4CBB-80B9-335ED2A2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4376691" y="1679383"/>
            <a:ext cx="3429739" cy="4264218"/>
            <a:chOff x="4376691" y="719666"/>
            <a:chExt cx="3429739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4376691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780643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FAEB833-1D86-43DE-8ECC-B868FF4B7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A55EF5B-733E-4742-9B91-2AC5FFF2A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3524250" y="1686757"/>
            <a:ext cx="5149850" cy="4256844"/>
            <a:chOff x="3524250" y="719666"/>
            <a:chExt cx="5149850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352425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867410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C996E27-4A63-46F1-B9B7-B754C44A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1DF5B2A-3349-4645-8AF0-B329ABF58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5DD3A4-1F16-4549-AF79-33A7C7667FE8}"/>
              </a:ext>
            </a:extLst>
          </p:cNvPr>
          <p:cNvGrpSpPr/>
          <p:nvPr userDrawn="1"/>
        </p:nvGrpSpPr>
        <p:grpSpPr>
          <a:xfrm>
            <a:off x="3011869" y="1686759"/>
            <a:ext cx="6172262" cy="4256842"/>
            <a:chOff x="3011869" y="1686758"/>
            <a:chExt cx="6172262" cy="429362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186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190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F932C4-F1C3-47F2-84B8-FEC885C18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6192" y="1686758"/>
              <a:ext cx="0" cy="4293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F5ADDF-F780-4384-87F4-30070C81BB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84131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B10E9630-D96E-4384-88CF-78F86B12B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F4CF597-A9A9-4400-8437-A8F798497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71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F94984B-29C6-418E-8E2E-0678FEDA6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0D1760-579D-4AD1-BD2A-53A0B9159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80127E69-9040-4BBC-9BDC-660FDF30A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AE2FC01-F027-4B03-89C3-8C542703D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21F6A6D6-D091-4345-8646-4CD42B0C8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05C798-F6C5-4669-A2D7-4AFF00C09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2362F697-FDE3-4718-9F7B-0958C3C83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6E812FE-8C1A-4B25-84EE-A6FDE7AC69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Soli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E0F4AED-E379-429F-B181-540A31DD1B15}"/>
              </a:ext>
            </a:extLst>
          </p:cNvPr>
          <p:cNvSpPr txBox="1"/>
          <p:nvPr userDrawn="1"/>
        </p:nvSpPr>
        <p:spPr>
          <a:xfrm>
            <a:off x="8853745" y="6116752"/>
            <a:ext cx="200665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/>
              <a:t>CHANGING MEDICINE.</a:t>
            </a:r>
          </a:p>
          <a:p>
            <a:r>
              <a:rPr lang="en-US" sz="1300" b="1" dirty="0"/>
              <a:t>CHANGING LIVES.</a:t>
            </a:r>
            <a:r>
              <a:rPr lang="en-US" sz="1300" b="1" baseline="30000" dirty="0"/>
              <a:t>®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8ED445-FA75-492F-A158-3923B091CB11}"/>
              </a:ext>
            </a:extLst>
          </p:cNvPr>
          <p:cNvSpPr/>
          <p:nvPr userDrawn="1"/>
        </p:nvSpPr>
        <p:spPr>
          <a:xfrm>
            <a:off x="8635312" y="1192"/>
            <a:ext cx="2693773" cy="16787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56ECBC9-DF41-45EA-9441-78936FB00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5519" y="340243"/>
            <a:ext cx="2255986" cy="10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EB1EF57-8886-446E-BFD9-AE24A663C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08AC34-EB56-48E3-A9B0-E582B2F45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260812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935830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651392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9188946" y="2045132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6B5220-6B21-4DB8-9D04-777DD8D06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505254-B788-423D-8A68-839EC26B2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175438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222122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5305996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7346820" y="2120050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9434872" y="2133924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37DB98B-5470-4B72-8AA6-1BEDC72BC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83344F-218B-4215-BB25-D028ABD65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4376691" y="1679383"/>
            <a:ext cx="3429739" cy="4264218"/>
            <a:chOff x="4376691" y="719666"/>
            <a:chExt cx="3429739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4376691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780643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54636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53512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53512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7D5FBB2-E145-429E-BC5D-65019F0F7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2D1C2DB-7315-4488-8A62-473090908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3524250" y="1686757"/>
            <a:ext cx="5149850" cy="4256844"/>
            <a:chOff x="3524250" y="719666"/>
            <a:chExt cx="5149850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352425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867410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53513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355896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4535130"/>
            <a:ext cx="214876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355896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4535130"/>
            <a:ext cx="214876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452508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61DB74C6-E1E3-4A4F-A899-AE944C4BC2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0308" y="1684461"/>
            <a:ext cx="2154706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87834FAF-E63C-4237-A219-3A85ABAC9EE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03337" y="1684461"/>
            <a:ext cx="2154706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31FDAE5-6C4A-4652-9E37-E51BDDA36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36FD9A-0F36-4F30-9F3A-AA60CEDCE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535130"/>
            <a:ext cx="1835088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5DD3A4-1F16-4549-AF79-33A7C7667FE8}"/>
              </a:ext>
            </a:extLst>
          </p:cNvPr>
          <p:cNvGrpSpPr/>
          <p:nvPr userDrawn="1"/>
        </p:nvGrpSpPr>
        <p:grpSpPr>
          <a:xfrm>
            <a:off x="3011869" y="1686759"/>
            <a:ext cx="6172262" cy="4256842"/>
            <a:chOff x="3011869" y="1686758"/>
            <a:chExt cx="6172262" cy="429362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186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190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F932C4-F1C3-47F2-84B8-FEC885C18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6192" y="1686758"/>
              <a:ext cx="0" cy="4293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F5ADDF-F780-4384-87F4-30070C81BB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84131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3545060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4535130"/>
            <a:ext cx="183823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42236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A76DD000-F678-4F74-B689-3C21D4B60D4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29003" y="1680599"/>
            <a:ext cx="1617954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123E9D90-8EEF-4864-BB43-ED190DB0B4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87023" y="1673225"/>
            <a:ext cx="1617954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B2CFB9A-A9AE-487A-9D9A-22147BC5B8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46978" y="1678310"/>
            <a:ext cx="1617954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0E1D3434-C81E-4BE5-A058-CC08F924600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94654" y="1686759"/>
            <a:ext cx="1844846" cy="1621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D21B662D-E620-4E9D-83D3-34A2280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16D3F0A-1335-4149-B735-48A7D0104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5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89509"/>
            <a:ext cx="10287000" cy="1331865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026BD-8233-4CE9-BFDD-A9E26AEFE3E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EAF26E-9A45-4A55-B5DB-805521D03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778985-2232-4950-A554-84396A2A35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F4ADF6D-4238-4B2B-9EF5-4C4C2FF1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50741"/>
            <a:ext cx="10287000" cy="3892859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423193-F2CF-43C4-A4FA-5D8A65CDD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1534" y="0"/>
            <a:ext cx="50292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8296"/>
            <a:ext cx="5260975" cy="8961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8620DB4-CA58-40B2-8337-35C7D0958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09E2BB-E94C-4EDB-8AEA-1B3EF74A8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BA382C-5392-43DE-B8E4-466611F7E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5257801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12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9502" y="3260862"/>
            <a:ext cx="5032499" cy="31286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630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5254505" cy="133186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AF337-04E3-4F84-A120-0176D637DD2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9CB1E9-EB1F-4E20-ADD4-57DC1DC58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2202A1-EF7D-4C30-A773-6B76B1B0A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A3F1ED-B270-44AE-B9D4-422B58DC6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962386"/>
            <a:ext cx="5266450" cy="3981214"/>
          </a:xfrm>
        </p:spPr>
        <p:txBody>
          <a:bodyPr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buClr>
                <a:schemeClr val="tx2"/>
              </a:buCl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26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4273"/>
            <a:ext cx="10290175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49325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49325" y="1570038"/>
            <a:ext cx="10290175" cy="4114800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3D990-DA2C-4325-9406-725AE2DB1D29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D69393D-4E24-4658-A743-76D9398E5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306" y="6545189"/>
            <a:ext cx="5720506" cy="2407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AC65C-F604-448A-8C0C-C2E636F4D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186" y="6500290"/>
            <a:ext cx="4127804" cy="2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E0F4AED-E379-429F-B181-540A31DD1B15}"/>
              </a:ext>
            </a:extLst>
          </p:cNvPr>
          <p:cNvSpPr txBox="1"/>
          <p:nvPr userDrawn="1"/>
        </p:nvSpPr>
        <p:spPr>
          <a:xfrm>
            <a:off x="8853745" y="6116752"/>
            <a:ext cx="200665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/>
              <a:t>CHANGING MEDICINE.</a:t>
            </a:r>
          </a:p>
          <a:p>
            <a:r>
              <a:rPr lang="en-US" sz="1300" b="1" dirty="0"/>
              <a:t>CHANGING LIVES.</a:t>
            </a:r>
            <a:r>
              <a:rPr lang="en-US" sz="1300" b="1" baseline="30000" dirty="0"/>
              <a:t>®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8ED445-FA75-492F-A158-3923B091CB11}"/>
              </a:ext>
            </a:extLst>
          </p:cNvPr>
          <p:cNvSpPr/>
          <p:nvPr userDrawn="1"/>
        </p:nvSpPr>
        <p:spPr>
          <a:xfrm>
            <a:off x="8635312" y="1192"/>
            <a:ext cx="2693773" cy="1678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B911123-113A-4417-BFF4-D155A5D89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5520" y="342901"/>
            <a:ext cx="2255986" cy="1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06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BBED86-49CF-4239-8A6A-DEFA86DD633E}"/>
              </a:ext>
            </a:extLst>
          </p:cNvPr>
          <p:cNvSpPr/>
          <p:nvPr userDrawn="1"/>
        </p:nvSpPr>
        <p:spPr>
          <a:xfrm>
            <a:off x="8635312" y="1192"/>
            <a:ext cx="2693773" cy="16787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E37D013-AB9F-48B5-8C10-FB4AF9065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5519" y="340243"/>
            <a:ext cx="2255986" cy="10632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9325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FDE2FD-1218-40E0-896A-63C35AD74B3C}"/>
              </a:ext>
            </a:extLst>
          </p:cNvPr>
          <p:cNvSpPr txBox="1"/>
          <p:nvPr userDrawn="1"/>
        </p:nvSpPr>
        <p:spPr>
          <a:xfrm>
            <a:off x="8855518" y="6116752"/>
            <a:ext cx="200665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/>
              <a:t>CHANGING MEDICINE.</a:t>
            </a:r>
          </a:p>
          <a:p>
            <a:r>
              <a:rPr lang="en-US" sz="1300" b="1" dirty="0"/>
              <a:t>CHANGING LIVES.</a:t>
            </a:r>
            <a:r>
              <a:rPr lang="en-US" sz="1300" b="1" baseline="30000" dirty="0"/>
              <a:t>®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5518" y="3029213"/>
            <a:ext cx="2473565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Further 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BBED86-49CF-4239-8A6A-DEFA86DD633E}"/>
              </a:ext>
            </a:extLst>
          </p:cNvPr>
          <p:cNvSpPr/>
          <p:nvPr userDrawn="1"/>
        </p:nvSpPr>
        <p:spPr>
          <a:xfrm>
            <a:off x="8635312" y="1192"/>
            <a:ext cx="2693773" cy="1678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9325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FDE2FD-1218-40E0-896A-63C35AD74B3C}"/>
              </a:ext>
            </a:extLst>
          </p:cNvPr>
          <p:cNvSpPr txBox="1"/>
          <p:nvPr userDrawn="1"/>
        </p:nvSpPr>
        <p:spPr>
          <a:xfrm>
            <a:off x="8855518" y="6116752"/>
            <a:ext cx="200665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/>
              <a:t>CHANGING MEDICINE.</a:t>
            </a:r>
          </a:p>
          <a:p>
            <a:r>
              <a:rPr lang="en-US" sz="1300" b="1" dirty="0"/>
              <a:t>CHANGING LIVES.</a:t>
            </a:r>
            <a:r>
              <a:rPr lang="en-US" sz="1300" b="1" baseline="30000" dirty="0"/>
              <a:t>®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1600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5518" y="3029213"/>
            <a:ext cx="2473565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Further 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7CECDAE-E692-49AE-843F-E6FAF350B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5520" y="342901"/>
            <a:ext cx="2255986" cy="1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14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4062480-2AF6-4B23-AE1E-FE4AF1A57777}"/>
              </a:ext>
            </a:extLst>
          </p:cNvPr>
          <p:cNvSpPr/>
          <p:nvPr userDrawn="1"/>
        </p:nvSpPr>
        <p:spPr>
          <a:xfrm>
            <a:off x="953272" y="1192"/>
            <a:ext cx="2693773" cy="16787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39C08B-71EF-4C05-A8D1-CA2CE5D7E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479" y="340243"/>
            <a:ext cx="2255986" cy="106325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FA97D39-3D82-4E10-B998-60D25A786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563729"/>
            <a:ext cx="2956231" cy="93959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657032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8419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3045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BE8632-0193-489E-AB41-1193058D6D80}"/>
              </a:ext>
            </a:extLst>
          </p:cNvPr>
          <p:cNvSpPr txBox="1"/>
          <p:nvPr userDrawn="1"/>
        </p:nvSpPr>
        <p:spPr>
          <a:xfrm>
            <a:off x="960098" y="6116752"/>
            <a:ext cx="200665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/>
              <a:t>CHANGING MEDICINE.</a:t>
            </a:r>
          </a:p>
          <a:p>
            <a:r>
              <a:rPr lang="en-US" sz="1300" b="1" dirty="0"/>
              <a:t>CHANGING LIVES.</a:t>
            </a:r>
            <a:r>
              <a:rPr lang="en-US" sz="1300" b="1" baseline="30000" dirty="0"/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657032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8419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3045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BE8632-0193-489E-AB41-1193058D6D80}"/>
              </a:ext>
            </a:extLst>
          </p:cNvPr>
          <p:cNvSpPr txBox="1"/>
          <p:nvPr userDrawn="1"/>
        </p:nvSpPr>
        <p:spPr>
          <a:xfrm>
            <a:off x="960098" y="6116752"/>
            <a:ext cx="200665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/>
              <a:t>CHANGING MEDICINE.</a:t>
            </a:r>
          </a:p>
          <a:p>
            <a:r>
              <a:rPr lang="en-US" sz="1300" b="1" dirty="0"/>
              <a:t>CHANGING LIVES.</a:t>
            </a:r>
            <a:r>
              <a:rPr lang="en-US" sz="1300" b="1" baseline="30000" dirty="0"/>
              <a:t>®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A16123-E153-4A98-8876-F540E13E6E3D}"/>
              </a:ext>
            </a:extLst>
          </p:cNvPr>
          <p:cNvSpPr/>
          <p:nvPr userDrawn="1"/>
        </p:nvSpPr>
        <p:spPr>
          <a:xfrm>
            <a:off x="953272" y="1192"/>
            <a:ext cx="2693773" cy="16787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8E0DAB5-AAE1-4ECD-BC25-DF7578EBE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479" y="340243"/>
            <a:ext cx="2255986" cy="1063256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30E2CC7-A0C0-4B2F-BE10-D6576EB89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563729"/>
            <a:ext cx="2956231" cy="93959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63656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A16123-E153-4A98-8876-F540E13E6E3D}"/>
              </a:ext>
            </a:extLst>
          </p:cNvPr>
          <p:cNvSpPr/>
          <p:nvPr userDrawn="1"/>
        </p:nvSpPr>
        <p:spPr>
          <a:xfrm>
            <a:off x="953272" y="1192"/>
            <a:ext cx="2693773" cy="1678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587006F-1358-4D4C-A727-B1B1804CF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479" y="342901"/>
            <a:ext cx="2255986" cy="106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657032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8419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3045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BE8632-0193-489E-AB41-1193058D6D80}"/>
              </a:ext>
            </a:extLst>
          </p:cNvPr>
          <p:cNvSpPr txBox="1"/>
          <p:nvPr userDrawn="1"/>
        </p:nvSpPr>
        <p:spPr>
          <a:xfrm>
            <a:off x="960098" y="6116752"/>
            <a:ext cx="200665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/>
              <a:t>CHANGING MEDICINE.</a:t>
            </a:r>
          </a:p>
          <a:p>
            <a:r>
              <a:rPr lang="en-US" sz="1300" b="1" dirty="0"/>
              <a:t>CHANGING LIVES.</a:t>
            </a:r>
            <a:r>
              <a:rPr lang="en-US" sz="1300" b="1" baseline="30000" dirty="0"/>
              <a:t>®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30E2CC7-A0C0-4B2F-BE10-D6576EB89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563729"/>
            <a:ext cx="2956231" cy="93959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59749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28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– Solid Go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6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3" r:id="rId2"/>
    <p:sldLayoutId id="2147483687" r:id="rId3"/>
    <p:sldLayoutId id="2147483684" r:id="rId4"/>
    <p:sldLayoutId id="2147483685" r:id="rId5"/>
    <p:sldLayoutId id="2147483688" r:id="rId6"/>
    <p:sldLayoutId id="2147483663" r:id="rId7"/>
    <p:sldLayoutId id="2147483686" r:id="rId8"/>
    <p:sldLayoutId id="2147483689" r:id="rId9"/>
    <p:sldLayoutId id="2147483650" r:id="rId10"/>
    <p:sldLayoutId id="2147483682" r:id="rId11"/>
    <p:sldLayoutId id="2147483670" r:id="rId12"/>
    <p:sldLayoutId id="2147483667" r:id="rId13"/>
    <p:sldLayoutId id="2147483668" r:id="rId14"/>
    <p:sldLayoutId id="2147483674" r:id="rId15"/>
    <p:sldLayoutId id="2147483675" r:id="rId16"/>
    <p:sldLayoutId id="2147483677" r:id="rId17"/>
    <p:sldLayoutId id="2147483676" r:id="rId18"/>
    <p:sldLayoutId id="2147483672" r:id="rId19"/>
    <p:sldLayoutId id="2147483669" r:id="rId20"/>
    <p:sldLayoutId id="2147483671" r:id="rId21"/>
    <p:sldLayoutId id="2147483673" r:id="rId22"/>
    <p:sldLayoutId id="2147483679" r:id="rId23"/>
    <p:sldLayoutId id="2147483680" r:id="rId24"/>
    <p:sldLayoutId id="2147483681" r:id="rId25"/>
    <p:sldLayoutId id="2147483662" r:id="rId26"/>
    <p:sldLayoutId id="2147483654" r:id="rId27"/>
    <p:sldLayoutId id="2147483655" r:id="rId28"/>
    <p:sldLayoutId id="2147483665" r:id="rId29"/>
    <p:sldLayoutId id="2147483678" r:id="rId30"/>
    <p:sldLayoutId id="2147483664" r:id="rId31"/>
    <p:sldLayoutId id="2147483690" r:id="rId3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6.png"/><Relationship Id="rId7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145D84-61E0-451A-8D5D-F86400891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097" y="1778954"/>
            <a:ext cx="7091373" cy="2657032"/>
          </a:xfrm>
        </p:spPr>
        <p:txBody>
          <a:bodyPr>
            <a:normAutofit/>
          </a:bodyPr>
          <a:lstStyle/>
          <a:p>
            <a:r>
              <a:rPr lang="en-US" sz="4800" dirty="0"/>
              <a:t>Treatment of high-risk MDS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F1F9553-53E3-49CD-8AD8-CD855614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3345" y="579826"/>
            <a:ext cx="3943741" cy="93959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Division of Hematology, Oncology, Blood &amp; Marrow Transplantation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FB22A6-C789-9723-3D03-2A2A86DD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6" y="0"/>
            <a:ext cx="448491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E2BA87-3AF5-5337-2043-690E0457C61D}"/>
              </a:ext>
            </a:extLst>
          </p:cNvPr>
          <p:cNvSpPr txBox="1"/>
          <p:nvPr/>
        </p:nvSpPr>
        <p:spPr>
          <a:xfrm>
            <a:off x="960097" y="4296286"/>
            <a:ext cx="6096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Prajwal Dhakal, MBBS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Clinical Assistant Professor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Division of Hematology, Oncology, Blood &amp; Marrow Transplantation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University of Iowa</a:t>
            </a:r>
          </a:p>
        </p:txBody>
      </p:sp>
    </p:spTree>
    <p:extLst>
      <p:ext uri="{BB962C8B-B14F-4D97-AF65-F5344CB8AC3E}">
        <p14:creationId xmlns:p14="http://schemas.microsoft.com/office/powerpoint/2010/main" val="41447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AAD3-5511-EF83-59C6-BFFFA72E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preferences and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0922C-2D39-80D3-F254-F1CB4A0D8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Efficacy (cure, prolong life, symptom relief)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Toxicity (short-term/long-term side-effects)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Treatment characteristics (e.g., hospital visits/admission, financial burden, route of administration)</a:t>
            </a:r>
          </a:p>
        </p:txBody>
      </p:sp>
    </p:spTree>
    <p:extLst>
      <p:ext uri="{BB962C8B-B14F-4D97-AF65-F5344CB8AC3E}">
        <p14:creationId xmlns:p14="http://schemas.microsoft.com/office/powerpoint/2010/main" val="11714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AAD3-5511-EF83-59C6-BFFFA72E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characteristics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0922C-2D39-80D3-F254-F1CB4A0D8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Changes in chromosome (Cytogenetics)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Mutations in different genes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TP53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EZH2, ETV6, RUNX1, and ASXL1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SF3B1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IDH1, IDH2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38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AAD3-5511-EF83-59C6-BFFFA72E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fitness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0922C-2D39-80D3-F254-F1CB4A0D8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Performance status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Comorbidities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Geriatric evaluation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Age?</a:t>
            </a:r>
          </a:p>
        </p:txBody>
      </p:sp>
    </p:spTree>
    <p:extLst>
      <p:ext uri="{BB962C8B-B14F-4D97-AF65-F5344CB8AC3E}">
        <p14:creationId xmlns:p14="http://schemas.microsoft.com/office/powerpoint/2010/main" val="38524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11F5-1A53-C76C-132B-05851AAE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F64F6-1626-F8F1-2AFD-A59ACE2C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600" dirty="0">
                <a:latin typeface="+mn-lt"/>
              </a:rPr>
              <a:t>Hypomethylating agents (HMA)- azacitidine, decitabine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latin typeface="+mn-lt"/>
              </a:rPr>
              <a:t>Decitabine-</a:t>
            </a:r>
            <a:r>
              <a:rPr lang="en-US" sz="2600" dirty="0" err="1">
                <a:latin typeface="+mn-lt"/>
              </a:rPr>
              <a:t>cedazuridine</a:t>
            </a:r>
            <a:endParaRPr lang="en-US" sz="2600" dirty="0"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en-US" sz="2600" dirty="0">
                <a:latin typeface="+mn-lt"/>
              </a:rPr>
              <a:t>Intensive chemotherapy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latin typeface="+mn-lt"/>
              </a:rPr>
              <a:t>Bone marrow transplant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latin typeface="+mn-lt"/>
              </a:rPr>
              <a:t>Supportive care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824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0D11-0BBE-1FE0-C70C-C38190F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Azacitidine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51AEC-B03F-8B32-5B52-96D26AC9D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75265"/>
            <a:ext cx="10477501" cy="49353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Intravenous or subcutaneous (shot)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Given in outpatient setting 5-7 days every 4 weeks (1 cycle)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Cycles repeat every 4 week</a:t>
            </a:r>
          </a:p>
          <a:p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4220C26-6EDA-BE97-3098-A9349B5499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980985" cy="39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6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0D11-0BBE-1FE0-C70C-C38190F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Azacitidine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51AEC-B03F-8B32-5B52-96D26AC9D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75265"/>
            <a:ext cx="10477501" cy="49353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Phase III clinical trial- azacitidine vs conventional care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+mn-lt"/>
              </a:rPr>
              <a:t>Median OS- 24.5 months vs 15 months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Best response with no delay between cycles with no dose-reduction for at least 6 cycles of therapy</a:t>
            </a:r>
          </a:p>
          <a:p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4220C26-6EDA-BE97-3098-A9349B5499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980985" cy="39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800-2618-820C-169C-0B885F3E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Decitabine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1D289-C0C8-05CE-7C2A-AC1B71B5D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95865"/>
            <a:ext cx="10903910" cy="49353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cs typeface="Al Nile" pitchFamily="2" charset="-78"/>
              </a:rPr>
              <a:t>Intravenous route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cs typeface="Al Nile" pitchFamily="2" charset="-78"/>
              </a:rPr>
              <a:t>3-5 days every 4 weeks (1 cycle)</a:t>
            </a:r>
            <a:br>
              <a:rPr lang="en-US" sz="2400" dirty="0">
                <a:latin typeface="+mn-lt"/>
                <a:cs typeface="Al Nile" pitchFamily="2" charset="-78"/>
              </a:rPr>
            </a:br>
            <a:endParaRPr lang="en-US" sz="2400" dirty="0">
              <a:latin typeface="+mn-lt"/>
              <a:cs typeface="Al Nile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cs typeface="Al Nile" pitchFamily="2" charset="-78"/>
              </a:rPr>
              <a:t>Phase III randomized clinical trial- decitabine vs supportive care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+mn-lt"/>
                <a:cs typeface="Al Nile" pitchFamily="2" charset="-78"/>
              </a:rPr>
              <a:t>Median OS- 10.1 vs 8.5 months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cs typeface="Al Nile" pitchFamily="2" charset="-78"/>
              </a:rPr>
              <a:t>Database study- No difference in azacitidine vs decitabine</a:t>
            </a:r>
          </a:p>
        </p:txBody>
      </p:sp>
    </p:spTree>
    <p:extLst>
      <p:ext uri="{BB962C8B-B14F-4D97-AF65-F5344CB8AC3E}">
        <p14:creationId xmlns:p14="http://schemas.microsoft.com/office/powerpoint/2010/main" val="63711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FF5C-7418-0141-1116-7CD3FF86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Decitabine-</a:t>
            </a:r>
            <a:r>
              <a:rPr lang="en-US" dirty="0" err="1"/>
              <a:t>cedazuridine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4B37A-252F-DD23-B74C-B2AD76708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Oral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5 days every 4 weeks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Fixed dose combination of decitabine (35 mg) and </a:t>
            </a:r>
            <a:r>
              <a:rPr lang="en-US" sz="2400" dirty="0" err="1">
                <a:latin typeface="+mn-lt"/>
              </a:rPr>
              <a:t>cedazuridine</a:t>
            </a:r>
            <a:r>
              <a:rPr lang="en-US" sz="2400" dirty="0">
                <a:latin typeface="+mn-lt"/>
              </a:rPr>
              <a:t> (100 mg)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n-lt"/>
              </a:rPr>
              <a:t>Cedazuridine</a:t>
            </a:r>
            <a:r>
              <a:rPr lang="en-US" sz="2400" dirty="0">
                <a:latin typeface="+mn-lt"/>
              </a:rPr>
              <a:t> increases decitabine absorption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Equivalent decitabine exposure with oral route compared to IV decitabine</a:t>
            </a:r>
          </a:p>
        </p:txBody>
      </p:sp>
    </p:spTree>
    <p:extLst>
      <p:ext uri="{BB962C8B-B14F-4D97-AF65-F5344CB8AC3E}">
        <p14:creationId xmlns:p14="http://schemas.microsoft.com/office/powerpoint/2010/main" val="145587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D97FB5-4FAC-4C6D-BC0D-9BACECA5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 side-effects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CBB51-6996-E8EE-5456-C1A4761BCE42}"/>
              </a:ext>
            </a:extLst>
          </p:cNvPr>
          <p:cNvSpPr txBox="1"/>
          <p:nvPr/>
        </p:nvSpPr>
        <p:spPr>
          <a:xfrm>
            <a:off x="1041399" y="1611765"/>
            <a:ext cx="322326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Mostly mild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Low blood counts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Nausea, Vomiting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Diarrhea, Constipation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Fatigue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Loss of appetite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Mouth sores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Skin rash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F0855-E14B-924B-9D36-9439D8D412FA}"/>
              </a:ext>
            </a:extLst>
          </p:cNvPr>
          <p:cNvSpPr txBox="1"/>
          <p:nvPr/>
        </p:nvSpPr>
        <p:spPr>
          <a:xfrm>
            <a:off x="6569711" y="1611765"/>
            <a:ext cx="4669789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Fever and neutropenic fever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Respiratory tract infection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Joint pains, muscle pains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Dizziness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Headache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Abdominal pain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Redness, itching at injection site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Chest pain</a:t>
            </a:r>
          </a:p>
        </p:txBody>
      </p:sp>
    </p:spTree>
    <p:extLst>
      <p:ext uri="{BB962C8B-B14F-4D97-AF65-F5344CB8AC3E}">
        <p14:creationId xmlns:p14="http://schemas.microsoft.com/office/powerpoint/2010/main" val="1191248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104C-A158-A328-41AB-AEFA120B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Intensive chemotherapy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6AC54-06F9-4154-AF02-D686A382D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Similar to those used in AML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latin typeface="+mn-lt"/>
              </a:rPr>
              <a:t>Cytarabine, Daunorubicin, Idarubicin, Mitoxantrone, Etoposide, Fludarabine, Cladribine, CPX-351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Uncommonly used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Concerns for toxicity</a:t>
            </a:r>
          </a:p>
        </p:txBody>
      </p:sp>
    </p:spTree>
    <p:extLst>
      <p:ext uri="{BB962C8B-B14F-4D97-AF65-F5344CB8AC3E}">
        <p14:creationId xmlns:p14="http://schemas.microsoft.com/office/powerpoint/2010/main" val="174779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high-risk MDS?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MDS that needs treatment as soon as possible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latin typeface="+mn-lt"/>
              </a:rPr>
              <a:t>To prevent complications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latin typeface="+mn-lt"/>
              </a:rPr>
              <a:t>Delay progression to acute myeloid leukemia (AML) in short time period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latin typeface="+mn-lt"/>
              </a:rPr>
              <a:t>Prolong life</a:t>
            </a:r>
          </a:p>
        </p:txBody>
      </p:sp>
    </p:spTree>
    <p:extLst>
      <p:ext uri="{BB962C8B-B14F-4D97-AF65-F5344CB8AC3E}">
        <p14:creationId xmlns:p14="http://schemas.microsoft.com/office/powerpoint/2010/main" val="105043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C2AA-3232-4BC9-7A7D-F4335CED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Intensive chemotherapy side effects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135E2-857C-8965-F9B7-27912EAB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+mn-lt"/>
              </a:rPr>
              <a:t>More and severe side effects with intensive chemotherapy than HMAs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+mn-lt"/>
              </a:rPr>
              <a:t>Hair loss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+mn-lt"/>
              </a:rPr>
              <a:t>Heart failure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+mn-lt"/>
              </a:rPr>
              <a:t>Infertility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+mn-lt"/>
              </a:rPr>
              <a:t>Thyroid dysfunction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+mn-lt"/>
              </a:rPr>
              <a:t>Other cancers- small risk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8628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C69D-5A83-4354-374F-ACB05855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IDH inhibitors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CC30E-910E-2D78-0B8F-CBE7435C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IDH1 inhibitor- </a:t>
            </a:r>
            <a:r>
              <a:rPr lang="en-US" sz="2400" dirty="0" err="1">
                <a:latin typeface="+mn-lt"/>
              </a:rPr>
              <a:t>Ivosidenib</a:t>
            </a:r>
            <a:r>
              <a:rPr lang="en-US" sz="2400" dirty="0">
                <a:latin typeface="+mn-lt"/>
              </a:rPr>
              <a:t> single agent or in combination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IDH2 inhibitor- </a:t>
            </a:r>
            <a:r>
              <a:rPr lang="en-US" sz="2400" dirty="0" err="1">
                <a:latin typeface="+mn-lt"/>
              </a:rPr>
              <a:t>Enasidenib</a:t>
            </a:r>
            <a:r>
              <a:rPr lang="en-US" sz="2400" dirty="0">
                <a:latin typeface="+mn-lt"/>
              </a:rPr>
              <a:t> single agent or in combination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IDH inhibitors are not typical chemotherapy</a:t>
            </a:r>
          </a:p>
          <a:p>
            <a:endParaRPr lang="en-US" sz="20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56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C69D-5A83-4354-374F-ACB05855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Venetoclax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CC30E-910E-2D78-0B8F-CBE7435C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Venetoclax based regimens with azacitidine/decitabine/low dose cytarabine/others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Venetoclax is a new drug mostly used in AML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Increasingly being used in MDS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Acts against BCL-2 protein that regulates cell death</a:t>
            </a:r>
          </a:p>
        </p:txBody>
      </p:sp>
    </p:spTree>
    <p:extLst>
      <p:ext uri="{BB962C8B-B14F-4D97-AF65-F5344CB8AC3E}">
        <p14:creationId xmlns:p14="http://schemas.microsoft.com/office/powerpoint/2010/main" val="24254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6E23-09D7-B704-2060-6BC46DB9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marrow transplant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4BB99-B3DF-3C87-8466-130BF02E7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Also known as stem cell transplant, hematopoietic cell transplant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Bone marrow tissue is in most bones that makes stem cells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Stem cells make blood cells- white blood cells, red blood cells, platelets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Stem cells from donor are infused to person with MDS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Stem cells go to bone marrow, grow, and replace all cancer cells with healthy cells</a:t>
            </a:r>
          </a:p>
        </p:txBody>
      </p:sp>
    </p:spTree>
    <p:extLst>
      <p:ext uri="{BB962C8B-B14F-4D97-AF65-F5344CB8AC3E}">
        <p14:creationId xmlns:p14="http://schemas.microsoft.com/office/powerpoint/2010/main" val="11339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6E23-09D7-B704-2060-6BC46DB9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marrow transplant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4BB99-B3DF-3C87-8466-130BF02E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8" y="1686757"/>
            <a:ext cx="10425415" cy="425684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latin typeface="+mn-lt"/>
              </a:rPr>
              <a:t>Donor- siblings, unrelated person, blood from umbilical cord of newborns, parents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latin typeface="+mn-lt"/>
              </a:rPr>
              <a:t>Aggressive procedure, needs extensive workup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latin typeface="+mn-lt"/>
              </a:rPr>
              <a:t>Person must be medically fit, less comorbidities, willing to have long admission to hospital and multiple clinic visits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latin typeface="+mn-lt"/>
              </a:rPr>
              <a:t>Only curative treatment in MDS- but need to select patients carefully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96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6E23-09D7-B704-2060-6BC46DB9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marrow transplant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4BB99-B3DF-3C87-8466-130BF02E7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In one study, patients 50-75 years with IPSS-2 or high-risk disease eligible for bone marrow transplant, 3-year overall survival: 47.9% vs 26.6%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Another study, transplant vs non-transplant therapy- overall survival- 36 months vs 28 months</a:t>
            </a:r>
          </a:p>
          <a:p>
            <a:endParaRPr lang="en-US" sz="2000" dirty="0">
              <a:solidFill>
                <a:srgbClr val="0070C0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7289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68AE-A92A-1E6C-30AF-601AF17F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0CAF0-F47D-08D2-EE9A-B8BC22C7C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Everyone should get supportive care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Blood transfusion when hemoglobin less than 7-8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Platelet transfusion when platelets less than 10-20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Antimicrobials for infection treatment</a:t>
            </a:r>
          </a:p>
        </p:txBody>
      </p:sp>
    </p:spTree>
    <p:extLst>
      <p:ext uri="{BB962C8B-B14F-4D97-AF65-F5344CB8AC3E}">
        <p14:creationId xmlns:p14="http://schemas.microsoft.com/office/powerpoint/2010/main" val="98104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6468-0B06-014D-BEF2-8DD2E468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best treatment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FD94E-12E0-E341-B0AC-EA14C41A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First step is to decide whether bone marrow transplant is possible or is being considered?</a:t>
            </a:r>
            <a:br>
              <a:rPr lang="en-US" sz="2400" b="1" dirty="0">
                <a:solidFill>
                  <a:srgbClr val="C00000"/>
                </a:solidFill>
              </a:rPr>
            </a:b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If yes, then start donor search immediately and consider chemotherapy before transplant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If no, then HMAs or other treatment or supportive care only	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5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5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DB9805B-0DE4-A530-6B97-D50EE4DA4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57" y="680508"/>
            <a:ext cx="11304609" cy="54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34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6E23-09D7-B704-2060-6BC46DB9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4BB99-B3DF-3C87-8466-130BF02E7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Higher-risk MDS needs early treatment </a:t>
            </a:r>
          </a:p>
          <a:p>
            <a:r>
              <a:rPr lang="en-US" sz="2400" dirty="0">
                <a:latin typeface="+mn-lt"/>
              </a:rPr>
              <a:t>Treatment depends on patient preferences, medical fitness, and disease characteristics</a:t>
            </a:r>
          </a:p>
          <a:p>
            <a:r>
              <a:rPr lang="en-US" sz="2400" dirty="0">
                <a:latin typeface="+mn-lt"/>
              </a:rPr>
              <a:t>Bone marrow transplant has the best chance of cure, prolonging life</a:t>
            </a:r>
          </a:p>
          <a:p>
            <a:r>
              <a:rPr lang="en-US" sz="2400" dirty="0">
                <a:latin typeface="+mn-lt"/>
              </a:rPr>
              <a:t>Initiate donor search as soon as possible if transplant is considered</a:t>
            </a:r>
          </a:p>
          <a:p>
            <a:r>
              <a:rPr lang="en-US" sz="2400" dirty="0">
                <a:latin typeface="+mn-lt"/>
              </a:rPr>
              <a:t>Low intensity treatment with azacitidine, decitabine, decitabine-</a:t>
            </a:r>
            <a:r>
              <a:rPr lang="en-US" sz="2400" dirty="0" err="1">
                <a:latin typeface="+mn-lt"/>
              </a:rPr>
              <a:t>cedazuridine</a:t>
            </a:r>
            <a:r>
              <a:rPr lang="en-US" sz="2400" dirty="0">
                <a:latin typeface="+mn-lt"/>
              </a:rPr>
              <a:t> are commonly used</a:t>
            </a:r>
          </a:p>
          <a:p>
            <a:r>
              <a:rPr lang="en-US" sz="2400" dirty="0">
                <a:latin typeface="+mn-lt"/>
              </a:rPr>
              <a:t>Supportive care with blood and platelet transfusions, treatment of infections for all patients</a:t>
            </a:r>
          </a:p>
          <a:p>
            <a:endParaRPr lang="en-US" sz="20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47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high-risk MDS?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FCDE-F6D7-41FF-9845-D3893750E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Multiple factors define high risk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+mn-lt"/>
              </a:rPr>
              <a:t>Bone marrow blasts or cancer cells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+mn-lt"/>
              </a:rPr>
              <a:t>Cytogenetics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+mn-lt"/>
              </a:rPr>
              <a:t>Blood counts (hemoglobin, platelets, white blood cells-neutrophils)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+mn-lt"/>
              </a:rPr>
              <a:t>Genetic abnormalities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‘Staged’ with different scoring systems</a:t>
            </a:r>
          </a:p>
        </p:txBody>
      </p:sp>
    </p:spTree>
    <p:extLst>
      <p:ext uri="{BB962C8B-B14F-4D97-AF65-F5344CB8AC3E}">
        <p14:creationId xmlns:p14="http://schemas.microsoft.com/office/powerpoint/2010/main" val="21478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BCB5218-80EE-419E-942D-948F9D37C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145D84-61E0-451A-8D5D-F86400891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3525"/>
            <a:ext cx="6812280" cy="22096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sz="48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2BA87-3AF5-5337-2043-690E0457C61D}"/>
              </a:ext>
            </a:extLst>
          </p:cNvPr>
          <p:cNvSpPr txBox="1"/>
          <p:nvPr/>
        </p:nvSpPr>
        <p:spPr>
          <a:xfrm>
            <a:off x="950893" y="3085051"/>
            <a:ext cx="6812280" cy="266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70C0"/>
                </a:solidFill>
              </a:rPr>
              <a:t>Prajwal Dhakal, MBBS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70C0"/>
                </a:solidFill>
              </a:rPr>
              <a:t>Clinical Assistant Professor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70C0"/>
                </a:solidFill>
              </a:rPr>
              <a:t>Division of Hematology, Oncology, Blood &amp; Marrow Transplantation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70C0"/>
                </a:solidFill>
              </a:rPr>
              <a:t>University of Iowa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1" name="Picture Placeholder 49" descr="Fireworks at night above the Old Capitol building.">
            <a:extLst>
              <a:ext uri="{FF2B5EF4-FFF2-40B4-BE49-F238E27FC236}">
                <a16:creationId xmlns:a16="http://schemas.microsoft.com/office/drawing/2014/main" id="{8F916894-D584-5220-8900-D46E80983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95" r="17584"/>
          <a:stretch/>
        </p:blipFill>
        <p:spPr>
          <a:xfrm>
            <a:off x="7723678" y="3729168"/>
            <a:ext cx="4465272" cy="299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26610-DC1F-B5DE-F648-16DB0BDA4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93" y="4835482"/>
            <a:ext cx="4991100" cy="393700"/>
          </a:xfrm>
          <a:prstGeom prst="rect">
            <a:avLst/>
          </a:prstGeom>
        </p:spPr>
      </p:pic>
      <p:pic>
        <p:nvPicPr>
          <p:cNvPr id="2" name="Picture Placeholder 11" descr="Photo of fans gathered at Kinnick stadium. ">
            <a:extLst>
              <a:ext uri="{FF2B5EF4-FFF2-40B4-BE49-F238E27FC236}">
                <a16:creationId xmlns:a16="http://schemas.microsoft.com/office/drawing/2014/main" id="{FCA193F2-2A7B-E408-989D-81F0D73B6E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29" r="10092" b="2"/>
          <a:stretch/>
        </p:blipFill>
        <p:spPr>
          <a:xfrm>
            <a:off x="7723679" y="102396"/>
            <a:ext cx="4465272" cy="34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2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44BE-1D6A-A82D-ACA7-CF491AB4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IPSS scoring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3472B-A186-0B18-697E-FD3FC69D4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Bone marrow blasts</a:t>
            </a:r>
          </a:p>
          <a:p>
            <a:r>
              <a:rPr lang="en-US" sz="2400" dirty="0">
                <a:latin typeface="+mn-lt"/>
              </a:rPr>
              <a:t>Cytogenetics</a:t>
            </a:r>
          </a:p>
          <a:p>
            <a:r>
              <a:rPr lang="en-US" sz="2400" dirty="0">
                <a:latin typeface="+mn-lt"/>
              </a:rPr>
              <a:t>Low blood counts</a:t>
            </a:r>
          </a:p>
          <a:p>
            <a:pPr lvl="1"/>
            <a:r>
              <a:rPr lang="en-US" dirty="0">
                <a:latin typeface="+mn-lt"/>
              </a:rPr>
              <a:t>Low hemoglobin</a:t>
            </a:r>
          </a:p>
          <a:p>
            <a:pPr lvl="1"/>
            <a:r>
              <a:rPr lang="en-US" dirty="0">
                <a:latin typeface="+mn-lt"/>
              </a:rPr>
              <a:t>Low neutrophils</a:t>
            </a:r>
          </a:p>
          <a:p>
            <a:pPr lvl="1"/>
            <a:r>
              <a:rPr lang="en-US" dirty="0">
                <a:latin typeface="+mn-lt"/>
              </a:rPr>
              <a:t>Low platelets</a:t>
            </a:r>
          </a:p>
          <a:p>
            <a:r>
              <a:rPr lang="en-US" sz="2400" dirty="0">
                <a:latin typeface="+mn-lt"/>
              </a:rPr>
              <a:t>Genetic abnormalities, mutations</a:t>
            </a:r>
          </a:p>
          <a:p>
            <a:pPr lvl="1"/>
            <a:r>
              <a:rPr lang="en-US" i="1" dirty="0">
                <a:latin typeface="+mn-lt"/>
              </a:rPr>
              <a:t>TP53, ASXL-1, RUNX1, FLT3, MLL</a:t>
            </a:r>
          </a:p>
          <a:p>
            <a:pPr lvl="1"/>
            <a:r>
              <a:rPr lang="en-US" i="1" dirty="0">
                <a:latin typeface="+mn-lt"/>
              </a:rPr>
              <a:t>SF3B1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185DD4-87A0-4CB6-9B96-C135B15975FF}"/>
              </a:ext>
            </a:extLst>
          </p:cNvPr>
          <p:cNvSpPr txBox="1"/>
          <p:nvPr/>
        </p:nvSpPr>
        <p:spPr>
          <a:xfrm>
            <a:off x="4453152" y="1954998"/>
            <a:ext cx="827471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IPSS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D18AAD-1C9A-E336-8A38-B3376BA586A5}"/>
              </a:ext>
            </a:extLst>
          </p:cNvPr>
          <p:cNvSpPr txBox="1"/>
          <p:nvPr/>
        </p:nvSpPr>
        <p:spPr>
          <a:xfrm>
            <a:off x="5843031" y="2487594"/>
            <a:ext cx="1101584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IPSS-R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735D1F-5878-66AD-C156-10CAD12D2DCE}"/>
              </a:ext>
            </a:extLst>
          </p:cNvPr>
          <p:cNvSpPr txBox="1"/>
          <p:nvPr/>
        </p:nvSpPr>
        <p:spPr>
          <a:xfrm>
            <a:off x="9239407" y="2851131"/>
            <a:ext cx="1181734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IPSS-M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3A036F2-DB6E-E3F5-6C07-1B08FFE4CA50}"/>
                  </a:ext>
                </a:extLst>
              </p14:cNvPr>
              <p14:cNvContentPartPr/>
              <p14:nvPr/>
            </p14:nvContentPartPr>
            <p14:xfrm>
              <a:off x="1374059" y="-482857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3A036F2-DB6E-E3F5-6C07-1B08FFE4CA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5419" y="-4914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A75318B-94B7-BF91-FE17-9737E1EA20BF}"/>
                  </a:ext>
                </a:extLst>
              </p14:cNvPr>
              <p14:cNvContentPartPr/>
              <p14:nvPr/>
            </p14:nvContentPartPr>
            <p14:xfrm>
              <a:off x="8080139" y="-327697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A75318B-94B7-BF91-FE17-9737E1EA20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1499" y="-33633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B30F7D20-D80D-F65D-16CF-46854D076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026" y="1645825"/>
            <a:ext cx="262772" cy="1303433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77117B5A-0F2E-3DDC-25C1-4577D44FE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246" y="1550997"/>
            <a:ext cx="329148" cy="2772525"/>
          </a:xfrm>
          <a:prstGeom prst="rect">
            <a:avLst/>
          </a:prstGeom>
        </p:spPr>
      </p:pic>
      <p:pic>
        <p:nvPicPr>
          <p:cNvPr id="61" name="Picture 60" descr="Icon&#10;&#10;Description automatically generated with medium confidence">
            <a:extLst>
              <a:ext uri="{FF2B5EF4-FFF2-40B4-BE49-F238E27FC236}">
                <a16:creationId xmlns:a16="http://schemas.microsoft.com/office/drawing/2014/main" id="{793146C4-511F-678E-06C0-45303409DB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025" y="1499023"/>
            <a:ext cx="533144" cy="371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3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77A321-9D57-964A-94F0-816BB130C7AE}"/>
              </a:ext>
            </a:extLst>
          </p:cNvPr>
          <p:cNvSpPr/>
          <p:nvPr/>
        </p:nvSpPr>
        <p:spPr>
          <a:xfrm>
            <a:off x="1537457" y="3668332"/>
            <a:ext cx="8541040" cy="2149664"/>
          </a:xfrm>
          <a:prstGeom prst="rect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7F541-01F0-6BA1-E38E-E152318D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IPSS-R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50FDFA39-097C-D73A-26A2-F69667E707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055236"/>
              </p:ext>
            </p:extLst>
          </p:nvPr>
        </p:nvGraphicFramePr>
        <p:xfrm>
          <a:off x="1798713" y="1604480"/>
          <a:ext cx="7938138" cy="410298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210428">
                  <a:extLst>
                    <a:ext uri="{9D8B030D-6E8A-4147-A177-3AD203B41FA5}">
                      <a16:colId xmlns:a16="http://schemas.microsoft.com/office/drawing/2014/main" val="3646838172"/>
                    </a:ext>
                  </a:extLst>
                </a:gridCol>
                <a:gridCol w="2044904">
                  <a:extLst>
                    <a:ext uri="{9D8B030D-6E8A-4147-A177-3AD203B41FA5}">
                      <a16:colId xmlns:a16="http://schemas.microsoft.com/office/drawing/2014/main" val="1479463484"/>
                    </a:ext>
                  </a:extLst>
                </a:gridCol>
                <a:gridCol w="3682806">
                  <a:extLst>
                    <a:ext uri="{9D8B030D-6E8A-4147-A177-3AD203B41FA5}">
                      <a16:colId xmlns:a16="http://schemas.microsoft.com/office/drawing/2014/main" val="1121225050"/>
                    </a:ext>
                  </a:extLst>
                </a:gridCol>
              </a:tblGrid>
              <a:tr h="8802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Risk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Median OS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Median time to 25% AML transformation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01611"/>
                  </a:ext>
                </a:extLst>
              </a:tr>
              <a:tr h="57615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Very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&gt;14.5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073412"/>
                  </a:ext>
                </a:extLst>
              </a:tr>
              <a:tr h="6199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17180"/>
                  </a:ext>
                </a:extLst>
              </a:tr>
              <a:tr h="87429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038396"/>
                  </a:ext>
                </a:extLst>
              </a:tr>
              <a:tr h="57615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1869"/>
                  </a:ext>
                </a:extLst>
              </a:tr>
              <a:tr h="57615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Very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32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75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F541-01F0-6BA1-E38E-E152318D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IPSS-M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CC4DB-41EC-F14B-94C5-E84168CD3C5A}"/>
              </a:ext>
            </a:extLst>
          </p:cNvPr>
          <p:cNvSpPr/>
          <p:nvPr/>
        </p:nvSpPr>
        <p:spPr>
          <a:xfrm>
            <a:off x="2143648" y="4168901"/>
            <a:ext cx="8306638" cy="1842514"/>
          </a:xfrm>
          <a:prstGeom prst="rect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B8593F-BAFC-57F7-A5D9-E63A4811DD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656661"/>
              </p:ext>
            </p:extLst>
          </p:nvPr>
        </p:nvGraphicFramePr>
        <p:xfrm>
          <a:off x="2428403" y="1530923"/>
          <a:ext cx="7619949" cy="439760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30817">
                  <a:extLst>
                    <a:ext uri="{9D8B030D-6E8A-4147-A177-3AD203B41FA5}">
                      <a16:colId xmlns:a16="http://schemas.microsoft.com/office/drawing/2014/main" val="3646838172"/>
                    </a:ext>
                  </a:extLst>
                </a:gridCol>
                <a:gridCol w="1989540">
                  <a:extLst>
                    <a:ext uri="{9D8B030D-6E8A-4147-A177-3AD203B41FA5}">
                      <a16:colId xmlns:a16="http://schemas.microsoft.com/office/drawing/2014/main" val="1479463484"/>
                    </a:ext>
                  </a:extLst>
                </a:gridCol>
                <a:gridCol w="3399592">
                  <a:extLst>
                    <a:ext uri="{9D8B030D-6E8A-4147-A177-3AD203B41FA5}">
                      <a16:colId xmlns:a16="http://schemas.microsoft.com/office/drawing/2014/main" val="1121225050"/>
                    </a:ext>
                  </a:extLst>
                </a:gridCol>
              </a:tblGrid>
              <a:tr h="100976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Risk group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Median OS (years)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AML transformation by 4 years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01611"/>
                  </a:ext>
                </a:extLst>
              </a:tr>
              <a:tr h="53096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Very low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10.6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2.8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073412"/>
                  </a:ext>
                </a:extLst>
              </a:tr>
              <a:tr h="53096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Low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6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5.1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17180"/>
                  </a:ext>
                </a:extLst>
              </a:tr>
              <a:tr h="60798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Moderate low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4.6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11.4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038396"/>
                  </a:ext>
                </a:extLst>
              </a:tr>
              <a:tr h="65601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Moderate high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2.8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18.9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1869"/>
                  </a:ext>
                </a:extLst>
              </a:tr>
              <a:tr h="53096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High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1.7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29.2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32525"/>
                  </a:ext>
                </a:extLst>
              </a:tr>
              <a:tr h="53096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Very high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42.8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40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82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5BE7-9FAC-DB2D-1438-BDF37752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CFF87-EFEA-CD61-686E-A1C127E9C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Increase the number of healthy blood cells in bone marrow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Decrease blood and platelet transfusion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Decrease the risk for other complications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+mn-lt"/>
              </a:rPr>
              <a:t>Infection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+mn-lt"/>
              </a:rPr>
              <a:t>Bleeding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Decrease the risk of progression to AML</a:t>
            </a:r>
          </a:p>
        </p:txBody>
      </p:sp>
    </p:spTree>
    <p:extLst>
      <p:ext uri="{BB962C8B-B14F-4D97-AF65-F5344CB8AC3E}">
        <p14:creationId xmlns:p14="http://schemas.microsoft.com/office/powerpoint/2010/main" val="298304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5BE7-9FAC-DB2D-1438-BDF37752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CFF87-EFEA-CD61-686E-A1C127E9C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+mn-lt"/>
              </a:rPr>
              <a:t>Cure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+mn-lt"/>
              </a:rPr>
              <a:t>Prolong life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+mn-lt"/>
              </a:rPr>
              <a:t>Improve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428146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AAD3-5511-EF83-59C6-BFFFA72E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treatment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0922C-2D39-80D3-F254-F1CB4A0D8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Patient preferences and goals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Medical fitness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Disease characteristics</a:t>
            </a:r>
          </a:p>
          <a:p>
            <a:endParaRPr lang="en-US" sz="20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381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C945AF9F38A48B902AE64FE7BA8A6" ma:contentTypeVersion="16" ma:contentTypeDescription="Create a new document." ma:contentTypeScope="" ma:versionID="3ba72c8859f704cafe1848554b93639d">
  <xsd:schema xmlns:xsd="http://www.w3.org/2001/XMLSchema" xmlns:xs="http://www.w3.org/2001/XMLSchema" xmlns:p="http://schemas.microsoft.com/office/2006/metadata/properties" xmlns:ns2="b06b5787-dfb8-4b46-a6d9-258ca5230387" xmlns:ns3="94c25fbe-babe-492f-b48f-7bebd984f96f" targetNamespace="http://schemas.microsoft.com/office/2006/metadata/properties" ma:root="true" ma:fieldsID="f995b80ae3aa53f8f220fa25d78289d3" ns2:_="" ns3:_="">
    <xsd:import namespace="b06b5787-dfb8-4b46-a6d9-258ca5230387"/>
    <xsd:import namespace="94c25fbe-babe-492f-b48f-7bebd984f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b5787-dfb8-4b46-a6d9-258ca5230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60c10ca-b4bf-483a-b548-862c4f2757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25fbe-babe-492f-b48f-7bebd984f96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78c13bd-6c08-4b8f-993b-5f301c4b4735}" ma:internalName="TaxCatchAll" ma:showField="CatchAllData" ma:web="94c25fbe-babe-492f-b48f-7bebd984f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E3BB3A-2001-4069-AD41-15BC5E161331}"/>
</file>

<file path=customXml/itemProps2.xml><?xml version="1.0" encoding="utf-8"?>
<ds:datastoreItem xmlns:ds="http://schemas.openxmlformats.org/officeDocument/2006/customXml" ds:itemID="{5BEFA37A-7B93-4DD5-9A47-A0C19AD7D8DA}"/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975</Words>
  <Application>Microsoft Macintosh PowerPoint</Application>
  <PresentationFormat>Widescreen</PresentationFormat>
  <Paragraphs>216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Gill Sans MT</vt:lpstr>
      <vt:lpstr>Roboto</vt:lpstr>
      <vt:lpstr>Roboto Black</vt:lpstr>
      <vt:lpstr>Office Theme</vt:lpstr>
      <vt:lpstr>Treatment of high-risk MDS</vt:lpstr>
      <vt:lpstr>What is high-risk MDS?</vt:lpstr>
      <vt:lpstr>What is high-risk MDS?</vt:lpstr>
      <vt:lpstr>IPSS scoring</vt:lpstr>
      <vt:lpstr>IPSS-R</vt:lpstr>
      <vt:lpstr>IPSS-M</vt:lpstr>
      <vt:lpstr>Treatment goals</vt:lpstr>
      <vt:lpstr>Treatment goals</vt:lpstr>
      <vt:lpstr>Choosing the right treatment</vt:lpstr>
      <vt:lpstr>Patient preferences and goals</vt:lpstr>
      <vt:lpstr>Disease characteristics</vt:lpstr>
      <vt:lpstr>Medical fitness</vt:lpstr>
      <vt:lpstr>Treatment strategies</vt:lpstr>
      <vt:lpstr>Azacitidine</vt:lpstr>
      <vt:lpstr>Azacitidine</vt:lpstr>
      <vt:lpstr>Decitabine</vt:lpstr>
      <vt:lpstr>Decitabine-cedazuridine</vt:lpstr>
      <vt:lpstr>HMA side-effects</vt:lpstr>
      <vt:lpstr>Intensive chemotherapy</vt:lpstr>
      <vt:lpstr>Intensive chemotherapy side effects</vt:lpstr>
      <vt:lpstr>IDH inhibitors</vt:lpstr>
      <vt:lpstr>Venetoclax</vt:lpstr>
      <vt:lpstr>Bone marrow transplant</vt:lpstr>
      <vt:lpstr>Bone marrow transplant</vt:lpstr>
      <vt:lpstr>Bone marrow transplant</vt:lpstr>
      <vt:lpstr>Supportive care</vt:lpstr>
      <vt:lpstr>Choosing best treatment</vt:lpstr>
      <vt:lpstr>PowerPoint Presentation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ryan-potter@uiowa.edu</dc:creator>
  <cp:lastModifiedBy>Prajwal Dhakal</cp:lastModifiedBy>
  <cp:revision>228</cp:revision>
  <dcterms:created xsi:type="dcterms:W3CDTF">2020-01-21T18:13:39Z</dcterms:created>
  <dcterms:modified xsi:type="dcterms:W3CDTF">2023-04-13T17:02:53Z</dcterms:modified>
</cp:coreProperties>
</file>