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slideLayouts/slideLayout6.xml" ContentType="application/vnd.openxmlformats-officedocument.presentationml.slideLayout+xml"/>
  <Override PartName="/ppt/notesSlides/notesSlide18.xml" ContentType="application/vnd.openxmlformats-officedocument.presentationml.notesSlide+xml"/>
  <Override PartName="/ppt/slideLayouts/slideLayout7.xml" ContentType="application/vnd.openxmlformats-officedocument.presentationml.slideLayout+xml"/>
  <Override PartName="/ppt/notesSlides/notesSlide1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notesMasterIdLst>
    <p:notesMasterId r:id="rId43"/>
  </p:notesMasterIdLst>
  <p:sldIdLst>
    <p:sldId id="347" r:id="rId2"/>
    <p:sldId id="361" r:id="rId3"/>
    <p:sldId id="315" r:id="rId4"/>
    <p:sldId id="428" r:id="rId5"/>
    <p:sldId id="260" r:id="rId6"/>
    <p:sldId id="261" r:id="rId7"/>
    <p:sldId id="346" r:id="rId8"/>
    <p:sldId id="348" r:id="rId9"/>
    <p:sldId id="342" r:id="rId10"/>
    <p:sldId id="429" r:id="rId11"/>
    <p:sldId id="358" r:id="rId12"/>
    <p:sldId id="359" r:id="rId13"/>
    <p:sldId id="357" r:id="rId14"/>
    <p:sldId id="374" r:id="rId15"/>
    <p:sldId id="334" r:id="rId16"/>
    <p:sldId id="335" r:id="rId17"/>
    <p:sldId id="336" r:id="rId18"/>
    <p:sldId id="306" r:id="rId19"/>
    <p:sldId id="307" r:id="rId20"/>
    <p:sldId id="308" r:id="rId21"/>
    <p:sldId id="309" r:id="rId22"/>
    <p:sldId id="256" r:id="rId23"/>
    <p:sldId id="415" r:id="rId24"/>
    <p:sldId id="418" r:id="rId25"/>
    <p:sldId id="426" r:id="rId26"/>
    <p:sldId id="431" r:id="rId27"/>
    <p:sldId id="430" r:id="rId28"/>
    <p:sldId id="424" r:id="rId29"/>
    <p:sldId id="425" r:id="rId30"/>
    <p:sldId id="420" r:id="rId31"/>
    <p:sldId id="422" r:id="rId32"/>
    <p:sldId id="432" r:id="rId33"/>
    <p:sldId id="433" r:id="rId34"/>
    <p:sldId id="421" r:id="rId35"/>
    <p:sldId id="427" r:id="rId36"/>
    <p:sldId id="414" r:id="rId37"/>
    <p:sldId id="257" r:id="rId38"/>
    <p:sldId id="417" r:id="rId39"/>
    <p:sldId id="416" r:id="rId40"/>
    <p:sldId id="349" r:id="rId41"/>
    <p:sldId id="33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ndabolu, Krishna" initials="G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50408"/>
    <a:srgbClr val="D9060C"/>
    <a:srgbClr val="AD122A"/>
    <a:srgbClr val="989EA3"/>
    <a:srgbClr val="AC1F2D"/>
    <a:srgbClr val="C3CD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4E2B9-98C3-3047-9819-BDA0F2956516}" v="1169" dt="2023-04-14T20:52:22.752"/>
    <p1510:client id="{E7F757D0-C8E1-CA4E-A0D3-95ACAB8EB107}" v="94" dt="2023-04-15T12:45:51.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2"/>
  </p:normalViewPr>
  <p:slideViewPr>
    <p:cSldViewPr snapToGrid="0">
      <p:cViewPr varScale="1">
        <p:scale>
          <a:sx n="123" d="100"/>
          <a:sy n="123" d="100"/>
        </p:scale>
        <p:origin x="214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208B7F-D90E-1745-84BD-9A624335D781}" type="datetimeFigureOut">
              <a:rPr lang="en-US" smtClean="0"/>
              <a:t>4/15/23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D99EA-4FB8-8248-8A0F-08231F73A8A7}" type="slidenum">
              <a:rPr lang="en-US" smtClean="0"/>
              <a:t>‹#›</a:t>
            </a:fld>
            <a:endParaRPr lang="en-US"/>
          </a:p>
        </p:txBody>
      </p:sp>
    </p:spTree>
    <p:extLst>
      <p:ext uri="{BB962C8B-B14F-4D97-AF65-F5344CB8AC3E}">
        <p14:creationId xmlns:p14="http://schemas.microsoft.com/office/powerpoint/2010/main" val="2187689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30.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31.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 Target="../slides/slide34.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35.xml"/><Relationship Id="rId4"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gherlogicdownload.s3.amazonaws.com/ASBMT/43a1f41f-55cb-4c97-9e78-c03e867db505/UploadedImages/ASBMT_RFI_2018B_CIBMTR_Disease_Classification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59B30A8-9BC8-9545-A4DB-F80DCDC30C1E}"/>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67B7E86D-CBD3-544E-A5DD-90C1755DD6A5}"/>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en-US">
              <a:latin typeface="Helvetica" pitchFamily="2" charset="0"/>
              <a:ea typeface="Helvetica" pitchFamily="2" charset="0"/>
              <a:cs typeface="Helvetica" pitchFamily="2" charset="0"/>
            </a:endParaRPr>
          </a:p>
        </p:txBody>
      </p:sp>
      <p:sp>
        <p:nvSpPr>
          <p:cNvPr id="6148" name="Slide Number Placeholder 3">
            <a:extLst>
              <a:ext uri="{FF2B5EF4-FFF2-40B4-BE49-F238E27FC236}">
                <a16:creationId xmlns:a16="http://schemas.microsoft.com/office/drawing/2014/main" id="{46599795-2441-EE46-BE06-CDFBF64EEF7D}"/>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E8B57333-E6BB-D545-972D-ACF68D8AD1DD}" type="slidenum">
              <a:rPr lang="en-US" altLang="en-US"/>
              <a:pPr eaLnBrk="1" hangingPunct="1"/>
              <a:t>6</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53: </a:t>
            </a:r>
            <a:r>
              <a:rPr lang="en-US"/>
              <a:t>Causes of death for recipients receiving </a:t>
            </a:r>
            <a:r>
              <a:rPr lang="en-US" err="1"/>
              <a:t>Haplo</a:t>
            </a:r>
            <a:r>
              <a:rPr lang="en-US"/>
              <a:t> HCT are shown</a:t>
            </a:r>
          </a:p>
          <a:p>
            <a:endParaRPr lang="en-US"/>
          </a:p>
        </p:txBody>
      </p:sp>
      <p:sp>
        <p:nvSpPr>
          <p:cNvPr id="4" name="Slide Number Placeholder 3"/>
          <p:cNvSpPr>
            <a:spLocks noGrp="1"/>
          </p:cNvSpPr>
          <p:nvPr>
            <p:ph type="sldNum" sz="quarter" idx="5"/>
          </p:nvPr>
        </p:nvSpPr>
        <p:spPr/>
        <p:txBody>
          <a:bodyPr/>
          <a:lstStyle/>
          <a:p>
            <a:fld id="{F397D8BB-B0DC-458B-94EA-B6CA895033BF}" type="slidenum">
              <a:rPr lang="en-US" smtClean="0"/>
              <a:t>20</a:t>
            </a:fld>
            <a:endParaRPr lang="en-US"/>
          </a:p>
        </p:txBody>
      </p:sp>
    </p:spTree>
    <p:extLst>
      <p:ext uri="{BB962C8B-B14F-4D97-AF65-F5344CB8AC3E}">
        <p14:creationId xmlns:p14="http://schemas.microsoft.com/office/powerpoint/2010/main" val="124275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54: </a:t>
            </a:r>
            <a:r>
              <a:rPr lang="en-US"/>
              <a:t>Causes of death for recipients receiving MMUD HCT are shown</a:t>
            </a:r>
          </a:p>
          <a:p>
            <a:endParaRPr lang="en-US"/>
          </a:p>
        </p:txBody>
      </p:sp>
      <p:sp>
        <p:nvSpPr>
          <p:cNvPr id="4" name="Slide Number Placeholder 3"/>
          <p:cNvSpPr>
            <a:spLocks noGrp="1"/>
          </p:cNvSpPr>
          <p:nvPr>
            <p:ph type="sldNum" sz="quarter" idx="5"/>
          </p:nvPr>
        </p:nvSpPr>
        <p:spPr/>
        <p:txBody>
          <a:bodyPr/>
          <a:lstStyle/>
          <a:p>
            <a:fld id="{F397D8BB-B0DC-458B-94EA-B6CA895033BF}" type="slidenum">
              <a:rPr lang="en-US" smtClean="0"/>
              <a:t>21</a:t>
            </a:fld>
            <a:endParaRPr lang="en-US"/>
          </a:p>
        </p:txBody>
      </p:sp>
    </p:spTree>
    <p:extLst>
      <p:ext uri="{BB962C8B-B14F-4D97-AF65-F5344CB8AC3E}">
        <p14:creationId xmlns:p14="http://schemas.microsoft.com/office/powerpoint/2010/main" val="325930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strike="noStrike" spc="-1" baseline="-25000">
                <a:solidFill>
                  <a:srgbClr val="000000"/>
                </a:solidFill>
                <a:latin typeface="Arial"/>
              </a:rPr>
              <a:t>FIG 1. CONSORT diagram for BMT CTN 1102. Two hundred sixty (67.7%) of the enrolled subjects were biologically assigned to the Donor arm and 124 (32.3%) assigned to the No-Donor arm. On the Donor arm, 187 (71.9%) of the participants have completed the 3-year follow-up period, with 62 surviving until 3 years and 125 dying. Of the No-Donor arm participants, 100 (80.6%) have completed the follow-up period, 14 surviving until the 3 years and 86 dying. Three subjects withdrew from study, two on the Donor arm and one on the Non-Donor arm, each declining to participate further in completing study visits and quality-of-life assessments. The remaining 71 subjects on the Donor arm and 23 on the Non-Donor arm are still being followed until the 3-year mark.</a:t>
            </a:r>
            <a:endParaRPr lang="en-US" sz="1200" b="0" strike="noStrike" spc="-1">
              <a:solidFill>
                <a:srgbClr val="000000"/>
              </a:solidFill>
              <a:latin typeface="Arial"/>
            </a:endParaRPr>
          </a:p>
          <a:p>
            <a:endParaRPr lang="en-US"/>
          </a:p>
        </p:txBody>
      </p:sp>
      <p:sp>
        <p:nvSpPr>
          <p:cNvPr id="4" name="Slide Number Placeholder 3"/>
          <p:cNvSpPr>
            <a:spLocks noGrp="1"/>
          </p:cNvSpPr>
          <p:nvPr>
            <p:ph type="sldNum" sz="quarter" idx="5"/>
          </p:nvPr>
        </p:nvSpPr>
        <p:spPr/>
        <p:txBody>
          <a:bodyPr/>
          <a:lstStyle/>
          <a:p>
            <a:fld id="{EFDD99EA-4FB8-8248-8A0F-08231F73A8A7}" type="slidenum">
              <a:rPr lang="en-US" smtClean="0"/>
              <a:t>22</a:t>
            </a:fld>
            <a:endParaRPr lang="en-US"/>
          </a:p>
        </p:txBody>
      </p:sp>
    </p:spTree>
    <p:extLst>
      <p:ext uri="{BB962C8B-B14F-4D97-AF65-F5344CB8AC3E}">
        <p14:creationId xmlns:p14="http://schemas.microsoft.com/office/powerpoint/2010/main" val="4176180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1196975" y="704850"/>
            <a:ext cx="4640263"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1. Diverse Pathophysiological Features that Lead to a Common Pathologic Process in Bone Marrow Failure. Replacement of hematopoietic cells by fat is the distinctive pathologic feature of aplastic anemia. A hypocellular marrow can result from chemical or physical damage; the most frequent causes are iatrogenic, such as after cytotoxic chemotherapy or irradiation and exposure to benzene, usually in industry. In certain constitutional genetic defects that affect hematopoietic stem-cell function and the immune system, marrow failure and a hypocellular marrow are prominent. The disease immune aplastic anemia results from destruction, mainly by T cells, of hematopoietic stem cells and progenitor cells. Treatments are different for marrow damage, genetic defects that produce multiorgan effects, and the immune disease.</a:t>
            </a:r>
            <a:endParaRPr lang="en-US" sz="1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1196975" y="704850"/>
            <a:ext cx="4640263"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2. Aplastic Anemia in Relationship to Other Diseases. The Venn diagram in Panel A highlights the overlap of aplastic anemia, both diagnostically and pathophysiologically, with paroxysmal nocturnal hemoglobinuria, myelodysplastic syndromes, and constitutional marrow failure syndromes. Many clinical and pathophysiological features of aplastic anemia parallel those of other immune-mediated diseases in which a single organ is targeted. Panel B shows the spectrum of immune cytopenias. The dominant immune effectors are delineated on the y axis; for example, autoimmune destruction of peripheral-blood cells is mainly antibody-mediated, whereas T cells have been implicated in marrow destruction. However, the immune response is almost certainly complex in all these diseases. (For schematic purposes, the circles in each Venn diagram have been scaled to the relative numbers of PubMed citations.)</a:t>
            </a:r>
            <a:endParaRPr lang="en-US" sz="1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DD4AF79-DCF4-8F30-BC56-A8969846072F}"/>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11C492E3-54DE-D554-58B2-7A85218D1746}"/>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a:latin typeface="Helvetica" pitchFamily="2" charset="0"/>
                <a:ea typeface="ＭＳ Ｐゴシック" panose="020B0600070205080204" pitchFamily="34" charset="-128"/>
              </a:rPr>
              <a:t>Figure </a:t>
            </a:r>
            <a:r>
              <a:rPr lang="en-US" altLang="en-US" sz="1300" b="1">
                <a:latin typeface="Helvetica" pitchFamily="2" charset="0"/>
                <a:ea typeface="ＭＳ Ｐゴシック" panose="020B0600070205080204" pitchFamily="34" charset="-128"/>
              </a:rPr>
              <a:t>Legend</a:t>
            </a:r>
            <a:r>
              <a:rPr lang="en-US" altLang="en-US" b="1">
                <a:latin typeface="Helvetica" pitchFamily="2" charset="0"/>
                <a:ea typeface="ＭＳ Ｐゴシック" panose="020B0600070205080204" pitchFamily="34" charset="-128"/>
              </a:rPr>
              <a:t>:</a:t>
            </a:r>
          </a:p>
          <a:p>
            <a:r>
              <a:rPr lang="en-US" altLang="en-US">
                <a:latin typeface="Helvetica" pitchFamily="2" charset="0"/>
                <a:ea typeface="Helvetica" pitchFamily="2" charset="0"/>
                <a:cs typeface="Helvetica" pitchFamily="2" charset="0"/>
              </a:rPr>
              <a:t>Treatment strategy in patients with acquired aplastic anemia. Patients are stratified according to whether or not they have an HLA-identical sibling. In young patients (&lt;40 years) with a matched donor, allogeneic BMT is first-line therapy. In patients older than 40 years, and for patients without a matched sibling, ATG+CsA should be first-line therapy. In selected children with very severe disease, an unrelated donor (UD) graft may be considered first-line therapy (dashed arrow). In patients aged 0 to 60 years, nonresponders (no resp) to ATG have several choices, depending on the performance status of the patient, the availability of an HLA-matched UD, and patient age. The options are an UD BMT, a second course of IST (ATG+CsA), or an alternative donor transplant (Alt Donor Tx, indicating haploidentical transplants or cord blood [CB] transplants). At older than 60 years of age, medical treatment is preferable over BMT. d+120 = day +120; EPAG, eltrombopag; HLA = Sib, HLA-identical sibling; Sib BMT, identical sibling transplantation; UD BMT, unrelated donor BMT.
</a:t>
            </a:r>
          </a:p>
        </p:txBody>
      </p:sp>
      <p:sp>
        <p:nvSpPr>
          <p:cNvPr id="6148" name="Slide Number Placeholder 3">
            <a:extLst>
              <a:ext uri="{FF2B5EF4-FFF2-40B4-BE49-F238E27FC236}">
                <a16:creationId xmlns:a16="http://schemas.microsoft.com/office/drawing/2014/main" id="{E95B31AF-CE69-0914-9D8B-02060FECF867}"/>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3359CED4-23FD-2D48-BDC8-6045A15C71C7}" type="slidenum">
              <a:rPr lang="en-US" altLang="en-US"/>
              <a:pPr eaLnBrk="1" hangingPunct="1"/>
              <a:t>30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37F7E5C-2B57-2B2C-304A-DE7B3DC83145}"/>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37B45D77-C615-5DF1-C5F2-1348874D41DB}"/>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a:latin typeface="Helvetica" pitchFamily="2" charset="0"/>
                <a:ea typeface="ＭＳ Ｐゴシック" panose="020B0600070205080204" pitchFamily="34" charset="-128"/>
              </a:rPr>
              <a:t>Figure </a:t>
            </a:r>
            <a:r>
              <a:rPr lang="en-US" altLang="en-US" sz="1300" b="1">
                <a:latin typeface="Helvetica" pitchFamily="2" charset="0"/>
                <a:ea typeface="ＭＳ Ｐゴシック" panose="020B0600070205080204" pitchFamily="34" charset="-128"/>
              </a:rPr>
              <a:t>Legend</a:t>
            </a:r>
            <a:r>
              <a:rPr lang="en-US" altLang="en-US" b="1">
                <a:latin typeface="Helvetica" pitchFamily="2" charset="0"/>
                <a:ea typeface="ＭＳ Ｐゴシック" panose="020B0600070205080204" pitchFamily="34" charset="-128"/>
              </a:rPr>
              <a:t>:</a:t>
            </a:r>
          </a:p>
          <a:p>
            <a:r>
              <a:rPr lang="en-US" altLang="en-US">
                <a:latin typeface="Helvetica" pitchFamily="2" charset="0"/>
                <a:ea typeface="Helvetica" pitchFamily="2" charset="0"/>
                <a:cs typeface="Helvetica" pitchFamily="2" charset="0"/>
              </a:rPr>
              <a:t>The age effect in patients receiving first-line IST. Data from the EBMT registry.
</a:t>
            </a:r>
          </a:p>
        </p:txBody>
      </p:sp>
      <p:sp>
        <p:nvSpPr>
          <p:cNvPr id="6148" name="Slide Number Placeholder 3">
            <a:extLst>
              <a:ext uri="{FF2B5EF4-FFF2-40B4-BE49-F238E27FC236}">
                <a16:creationId xmlns:a16="http://schemas.microsoft.com/office/drawing/2014/main" id="{2F0C700A-BEC2-B8B6-3048-079F56C124C6}"/>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5BDAEFA6-4641-6B45-A742-0CBF5B0CEB51}" type="slidenum">
              <a:rPr lang="en-US" altLang="en-US"/>
              <a:pPr eaLnBrk="1" hangingPunct="1"/>
              <a:t>31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1196975" y="704850"/>
            <a:ext cx="4640263"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Download a PDF of the Research Summary.</a:t>
            </a:r>
            <a:endParaRPr lang="en-US" sz="1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1196975" y="704850"/>
            <a:ext cx="4640263"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2. Somatic Mutations. Panel A shows the frequency and variant allele frequency (VAF) of mutations at baseline, 6 months, and 24 months. The variant allele frequency of the mutations is shown on a logarithmic scale. The box-and-whisker plots of the specific gene mutations are shown; the whiskers indicate the range, the sides of the boxes indicate the interquartile range, and the vertical line within each box indicates the median. The gray dots indicate individual mutations, and the vertical lines over some of the gray dots indicate the range (minimum and maximum). Panel B shows the frequency of mutations as a measure of 1 or 2 or more mutations in each group at different time points. Panel C shows the variant allele frequency of mutations in each group in patients who were screened (45 patients) and had detectable mutations (34 patients) at all three time points.</a:t>
            </a:r>
            <a:endParaRPr lang="en-US" sz="1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A7ADF8E-0CDD-6830-07E1-655ACED4E8F0}"/>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56272887-DFBA-AB3D-B7EE-F61F44FEDD70}"/>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a:latin typeface="Helvetica" pitchFamily="2" charset="0"/>
                <a:ea typeface="ＭＳ Ｐゴシック" panose="020B0600070205080204" pitchFamily="34" charset="-128"/>
              </a:rPr>
              <a:t>Figure </a:t>
            </a:r>
            <a:r>
              <a:rPr lang="en-US" altLang="en-US" sz="1300" b="1">
                <a:latin typeface="Helvetica" pitchFamily="2" charset="0"/>
                <a:ea typeface="ＭＳ Ｐゴシック" panose="020B0600070205080204" pitchFamily="34" charset="-128"/>
              </a:rPr>
              <a:t>Legend</a:t>
            </a:r>
            <a:r>
              <a:rPr lang="en-US" altLang="en-US" b="1">
                <a:latin typeface="Helvetica" pitchFamily="2" charset="0"/>
                <a:ea typeface="ＭＳ Ｐゴシック" panose="020B0600070205080204" pitchFamily="34" charset="-128"/>
              </a:rPr>
              <a:t>:</a:t>
            </a:r>
          </a:p>
          <a:p>
            <a:r>
              <a:rPr lang="en-US" altLang="en-US">
                <a:latin typeface="Helvetica" pitchFamily="2" charset="0"/>
                <a:ea typeface="Helvetica" pitchFamily="2" charset="0"/>
                <a:cs typeface="Helvetica" pitchFamily="2" charset="0"/>
              </a:rPr>
              <a:t>A strong age effect in patients with aplastic anemia, after transplantation from an HLA identical sibling. Data from the EBMT registry.
</a:t>
            </a:r>
          </a:p>
        </p:txBody>
      </p:sp>
      <p:sp>
        <p:nvSpPr>
          <p:cNvPr id="6148" name="Slide Number Placeholder 3">
            <a:extLst>
              <a:ext uri="{FF2B5EF4-FFF2-40B4-BE49-F238E27FC236}">
                <a16:creationId xmlns:a16="http://schemas.microsoft.com/office/drawing/2014/main" id="{692FE847-0140-0B95-53ED-9B95D32F58F2}"/>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50C81ADA-4E6C-5541-A617-17E4753CFC91}" type="slidenum">
              <a:rPr lang="en-US" altLang="en-US"/>
              <a:pPr eaLnBrk="1" hangingPunct="1"/>
              <a:t>34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F29255-CB26-EE46-A808-EE3EA52316C7}"/>
              </a:ext>
            </a:extLst>
          </p:cNvPr>
          <p:cNvSpPr>
            <a:spLocks noGrp="1" noChangeArrowheads="1"/>
          </p:cNvSpPr>
          <p:nvPr>
            <p:ph type="sldNum"/>
          </p:nvPr>
        </p:nvSpPr>
        <p:spPr>
          <a:ln/>
        </p:spPr>
        <p:txBody>
          <a:bodyPr/>
          <a:lstStyle/>
          <a:p>
            <a:fld id="{A8CD64BA-A600-B344-9202-6C610310F345}" type="slidenum">
              <a:rPr lang="en-US" altLang="en-US"/>
              <a:pPr/>
              <a:t>8</a:t>
            </a:fld>
            <a:endParaRPr lang="en-US" altLang="en-US"/>
          </a:p>
        </p:txBody>
      </p:sp>
      <p:sp>
        <p:nvSpPr>
          <p:cNvPr id="4097" name="Text Box 1">
            <a:extLst>
              <a:ext uri="{FF2B5EF4-FFF2-40B4-BE49-F238E27FC236}">
                <a16:creationId xmlns:a16="http://schemas.microsoft.com/office/drawing/2014/main" id="{3FEB0663-39E6-954A-9BC6-686738A62B91}"/>
              </a:ext>
            </a:extLst>
          </p:cNvPr>
          <p:cNvSpPr txBox="1">
            <a:spLocks noGrp="1" noRot="1" noChangeAspect="1" noChangeArrowheads="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1D386740-35E7-6C49-8A7B-610D8AC2557E}"/>
              </a:ext>
            </a:extLst>
          </p:cNvPr>
          <p:cNvSpPr txBox="1">
            <a:spLocks noGrp="1" noChangeArrowheads="1"/>
          </p:cNvSpPr>
          <p:nvPr>
            <p:ph type="body" idx="1"/>
          </p:nvPr>
        </p:nvSpPr>
        <p:spPr bwMode="auto">
          <a:xfrm>
            <a:off x="1185863" y="4787900"/>
            <a:ext cx="5407025" cy="5100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n-US" sz="2000">
                <a:latin typeface="Arial" panose="020B0604020202020204" pitchFamily="34" charset="0"/>
                <a:ea typeface="Baekmuk Batang" charset="0"/>
                <a:cs typeface="Baekmuk Batang" charset="0"/>
              </a:rPr>
              <a:t>Cytogenetic classification of MDS. Adapted from </a:t>
            </a:r>
            <a:r>
              <a:rPr lang="en-US" altLang="en-US" sz="2000" err="1">
                <a:latin typeface="Arial" panose="020B0604020202020204" pitchFamily="34" charset="0"/>
                <a:ea typeface="Baekmuk Batang" charset="0"/>
                <a:cs typeface="Baekmuk Batang" charset="0"/>
              </a:rPr>
              <a:t>Schanz</a:t>
            </a:r>
            <a:r>
              <a:rPr lang="en-US" altLang="en-US" sz="2000">
                <a:latin typeface="Arial" panose="020B0604020202020204" pitchFamily="34" charset="0"/>
                <a:ea typeface="Baekmuk Batang" charset="0"/>
                <a:cs typeface="Baekmuk Batang" charset="0"/>
              </a:rPr>
              <a:t> J, et al23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2C21576-347E-DEFB-F8BF-C06AF6A270F3}"/>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9A432ED0-123B-BBA2-BAD8-DF4302838520}"/>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a:latin typeface="Helvetica" pitchFamily="2" charset="0"/>
                <a:ea typeface="ＭＳ Ｐゴシック" panose="020B0600070205080204" pitchFamily="34" charset="-128"/>
              </a:rPr>
              <a:t>Figure </a:t>
            </a:r>
            <a:r>
              <a:rPr lang="en-US" altLang="en-US" sz="1300" b="1">
                <a:latin typeface="Helvetica" pitchFamily="2" charset="0"/>
                <a:ea typeface="ＭＳ Ｐゴシック" panose="020B0600070205080204" pitchFamily="34" charset="-128"/>
              </a:rPr>
              <a:t>Legend</a:t>
            </a:r>
            <a:r>
              <a:rPr lang="en-US" altLang="en-US" b="1">
                <a:latin typeface="Helvetica" pitchFamily="2" charset="0"/>
                <a:ea typeface="ＭＳ Ｐゴシック" panose="020B0600070205080204" pitchFamily="34" charset="-128"/>
              </a:rPr>
              <a:t>:</a:t>
            </a:r>
          </a:p>
          <a:p>
            <a:endParaRPr lang="en-US" altLang="en-US">
              <a:latin typeface="Helvetica" pitchFamily="2" charset="0"/>
              <a:ea typeface="Helvetica" pitchFamily="2" charset="0"/>
              <a:cs typeface="Helvetica" pitchFamily="2" charset="0"/>
            </a:endParaRPr>
          </a:p>
        </p:txBody>
      </p:sp>
      <p:sp>
        <p:nvSpPr>
          <p:cNvPr id="6148" name="Slide Number Placeholder 3">
            <a:extLst>
              <a:ext uri="{FF2B5EF4-FFF2-40B4-BE49-F238E27FC236}">
                <a16:creationId xmlns:a16="http://schemas.microsoft.com/office/drawing/2014/main" id="{1A89E499-2D5F-5358-C9E9-560CE65C38A4}"/>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B063D5BA-ACEE-2849-B816-F911548890F0}" type="slidenum">
              <a:rPr lang="en-US" altLang="en-US"/>
              <a:pPr eaLnBrk="1" hangingPunct="1"/>
              <a:t>35</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1371600" y="763588"/>
            <a:ext cx="50292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Graft failure and overall survival. (A) The 1-year graft failure was 19% (95% CI, 10% to 31%) in the cryopreserved group and 10% (95% CI, 6% to 14%) in the noncryopreserved group. (B) The 1-year overall survival was 73% (95% CI, 60% to 84%) in the cryopreserved group and 91% (95% CI, 86% to 94%) in the noncryopreserved group.</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Combining somatic mutations with known risk factors and prognostic models. (A–C) Data from </a:t>
            </a:r>
            <a:r>
              <a:rPr lang="en-US" sz="1200" kern="1200" err="1">
                <a:solidFill>
                  <a:schemeClr val="tx1"/>
                </a:solidFill>
                <a:effectLst/>
                <a:latin typeface="+mn-lt"/>
                <a:ea typeface="+mn-ea"/>
                <a:cs typeface="+mn-cs"/>
              </a:rPr>
              <a:t>Bejar</a:t>
            </a:r>
            <a:r>
              <a:rPr lang="en-US" sz="1200" kern="1200">
                <a:solidFill>
                  <a:schemeClr val="tx1"/>
                </a:solidFill>
                <a:effectLst/>
                <a:latin typeface="+mn-lt"/>
                <a:ea typeface="+mn-ea"/>
                <a:cs typeface="+mn-cs"/>
              </a:rPr>
              <a:t> et al.38 is used to compare overall survival in patients with one or more prognostically adverse mutations (in TP53, EZH2, RUNX1, ASXL1, or ETV6) to unmutated patients within each of the IPSS-R ‘lower’ risk groups. Mutations identify added disease risk in each of the categories. (D) Overall survival of patients with complex disease karyotypes is strongly stratified by TP53 mutation status. Patients with both a complex karyotype and TP53 mutation have a very short overall survival whereas complex karyotype patients without a TP53 mutation have a survival that is comparable to that of MDS patients with non-complex karyotypes. (E) Overall survival in 611 MDS patients examined by </a:t>
            </a:r>
            <a:r>
              <a:rPr lang="en-US" sz="1200" kern="1200" err="1">
                <a:solidFill>
                  <a:schemeClr val="tx1"/>
                </a:solidFill>
                <a:effectLst/>
                <a:latin typeface="+mn-lt"/>
                <a:ea typeface="+mn-ea"/>
                <a:cs typeface="+mn-cs"/>
              </a:rPr>
              <a:t>Haferlach</a:t>
            </a:r>
            <a:r>
              <a:rPr lang="en-US" sz="1200" kern="1200">
                <a:solidFill>
                  <a:schemeClr val="tx1"/>
                </a:solidFill>
                <a:effectLst/>
                <a:latin typeface="+mn-lt"/>
                <a:ea typeface="+mn-ea"/>
                <a:cs typeface="+mn-cs"/>
              </a:rPr>
              <a:t> et al.40 and stratified according to a mutation-only prognostic model considering the weighted contribution of mutations in 14 genes. (F) Overall survival in the same 611 patients risk stratified by a prognostic model that combines both clinical features and the mutation status of 14 genes. Reprinted with permission.</a:t>
            </a:r>
          </a:p>
          <a:p>
            <a:endParaRPr lang="en-US"/>
          </a:p>
        </p:txBody>
      </p:sp>
      <p:sp>
        <p:nvSpPr>
          <p:cNvPr id="4" name="Slide Number Placeholder 3"/>
          <p:cNvSpPr>
            <a:spLocks noGrp="1"/>
          </p:cNvSpPr>
          <p:nvPr>
            <p:ph type="sldNum" sz="quarter" idx="5"/>
          </p:nvPr>
        </p:nvSpPr>
        <p:spPr/>
        <p:txBody>
          <a:bodyPr/>
          <a:lstStyle/>
          <a:p>
            <a:fld id="{F203547B-B173-4C76-94BF-5B493B7D77FD}" type="slidenum">
              <a:rPr lang="en-US" smtClean="0"/>
              <a:t>9</a:t>
            </a:fld>
            <a:endParaRPr lang="en-US"/>
          </a:p>
        </p:txBody>
      </p:sp>
    </p:spTree>
    <p:extLst>
      <p:ext uri="{BB962C8B-B14F-4D97-AF65-F5344CB8AC3E}">
        <p14:creationId xmlns:p14="http://schemas.microsoft.com/office/powerpoint/2010/main" val="319853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Slide 2: </a:t>
            </a:r>
            <a:r>
              <a:rPr lang="en-US" sz="1200" b="0"/>
              <a:t>The</a:t>
            </a:r>
            <a:r>
              <a:rPr lang="en-US" sz="1200" b="0" baseline="0"/>
              <a:t> </a:t>
            </a:r>
            <a:r>
              <a:rPr lang="en-US" sz="1200"/>
              <a:t>annual numbers of transplant in the U.S. were compiled according to the number of first transplants of recipients registered with the CIBMTR. The number of allogeneic transplants surpasses</a:t>
            </a:r>
            <a:r>
              <a:rPr lang="en-US" sz="1200" baseline="0"/>
              <a:t> 8,000 a year in the US in 2015 with 8,326 transplants in 2020, from 8,740 in 2019. </a:t>
            </a:r>
          </a:p>
          <a:p>
            <a:r>
              <a:rPr lang="en-US" sz="1200" b="0"/>
              <a:t>The number of autologous transplants in the US had steadily increased since 2000 with 11,557 transplants in 2020. </a:t>
            </a:r>
          </a:p>
          <a:p>
            <a:endParaRPr lang="en-US"/>
          </a:p>
        </p:txBody>
      </p:sp>
      <p:sp>
        <p:nvSpPr>
          <p:cNvPr id="4" name="Slide Number Placeholder 3"/>
          <p:cNvSpPr>
            <a:spLocks noGrp="1"/>
          </p:cNvSpPr>
          <p:nvPr>
            <p:ph type="sldNum" sz="quarter" idx="5"/>
          </p:nvPr>
        </p:nvSpPr>
        <p:spPr/>
        <p:txBody>
          <a:bodyPr/>
          <a:lstStyle/>
          <a:p>
            <a:fld id="{72C5D594-5E7C-46B0-946A-0E8277B8D201}" type="slidenum">
              <a:rPr lang="en-US" smtClean="0"/>
              <a:t>14</a:t>
            </a:fld>
            <a:endParaRPr lang="en-US"/>
          </a:p>
        </p:txBody>
      </p:sp>
    </p:spTree>
    <p:extLst>
      <p:ext uri="{BB962C8B-B14F-4D97-AF65-F5344CB8AC3E}">
        <p14:creationId xmlns:p14="http://schemas.microsoft.com/office/powerpoint/2010/main" val="327175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Slide 79:</a:t>
            </a:r>
            <a:r>
              <a:rPr lang="en-US"/>
              <a:t> Allogeneic transplant is a potentially curative treatment for Myelodysplastic syndromes (MDS). Outcomes differ according to disease status at the time of transplant. For allotransplant</a:t>
            </a:r>
            <a:r>
              <a:rPr lang="en-US" baseline="0"/>
              <a:t> for low and high risk MDS </a:t>
            </a:r>
            <a:r>
              <a:rPr lang="en-US"/>
              <a:t>performed between 2009 and 2019. The 3-year probabilities (95%CI) of survival were 52% (48-56%) and 49% (46-52%) for recipients of matched related donor and matched unrelated donor</a:t>
            </a:r>
            <a:r>
              <a:rPr lang="en-US" baseline="0"/>
              <a:t> transplants for</a:t>
            </a:r>
            <a:r>
              <a:rPr lang="en-US"/>
              <a:t> low risk MDS, respectively. </a:t>
            </a:r>
          </a:p>
          <a:p>
            <a:pPr marL="0" marR="0" indent="0" algn="l" defTabSz="914400" rtl="0" eaLnBrk="1" fontAlgn="auto" latinLnBrk="0" hangingPunct="1">
              <a:lnSpc>
                <a:spcPct val="100000"/>
              </a:lnSpc>
              <a:spcBef>
                <a:spcPts val="0"/>
              </a:spcBef>
              <a:spcAft>
                <a:spcPts val="0"/>
              </a:spcAft>
              <a:buClrTx/>
              <a:buSzTx/>
              <a:buFontTx/>
              <a:buNone/>
              <a:tabLst/>
              <a:defRPr/>
            </a:pPr>
            <a:r>
              <a:rPr lang="en-US"/>
              <a:t>Among patients with high risk MDS,</a:t>
            </a:r>
            <a:r>
              <a:rPr lang="en-US" baseline="0"/>
              <a:t> c</a:t>
            </a:r>
            <a:r>
              <a:rPr lang="en-US"/>
              <a:t>orresponding probabilities (95%CI) were 46% (44-49%) and 46% (44-48%).</a:t>
            </a:r>
          </a:p>
          <a:p>
            <a:pPr marL="0" marR="0" indent="0" algn="l" defTabSz="914400" rtl="0" eaLnBrk="1" fontAlgn="auto" latinLnBrk="0" hangingPunct="1">
              <a:lnSpc>
                <a:spcPct val="100000"/>
              </a:lnSpc>
              <a:spcBef>
                <a:spcPts val="0"/>
              </a:spcBef>
              <a:spcAft>
                <a:spcPts val="0"/>
              </a:spcAft>
              <a:buClrTx/>
              <a:buSzTx/>
              <a:buFontTx/>
              <a:buNone/>
              <a:tabLst/>
              <a:defRPr/>
            </a:pPr>
            <a:r>
              <a:rPr lang="en-US" b="1"/>
              <a:t>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Reference for MDS classifications: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hlinkClick r:id="rId3"/>
              </a:rPr>
              <a:t>https://higherlogicdownload.s3.amazonaws.com/ASBMT/43a1f41f-55cb-4c97-9e78-c03e867db505/UploadedImages/ASBMT_RFI_2018B_CIBMTR_Disease_Classifications.pdf</a:t>
            </a:r>
            <a:endParaRPr lang="en-US" sz="1200" u="sng"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a:spcBef>
                <a:spcPts val="0"/>
              </a:spcBef>
              <a:spcAft>
                <a:spcPts val="0"/>
              </a:spcAft>
            </a:pPr>
            <a:r>
              <a:rPr lang="en-US" sz="1200">
                <a:solidFill>
                  <a:srgbClr val="FF0000"/>
                </a:solidFill>
                <a:effectLst/>
                <a:latin typeface="Calibri" panose="020F0502020204030204" pitchFamily="34" charset="0"/>
                <a:ea typeface="DengXian" panose="02010600030101010101" pitchFamily="2" charset="-122"/>
              </a:rPr>
              <a:t>Trend data only is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a:effectLst/>
              <a:latin typeface="Calibri" panose="020F0502020204030204" pitchFamily="34" charset="0"/>
              <a:ea typeface="DengXian"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F397D8BB-B0DC-458B-94EA-B6CA895033BF}" type="slidenum">
              <a:rPr lang="en-US" smtClean="0"/>
              <a:t>15</a:t>
            </a:fld>
            <a:endParaRPr lang="en-US"/>
          </a:p>
        </p:txBody>
      </p:sp>
    </p:spTree>
    <p:extLst>
      <p:ext uri="{BB962C8B-B14F-4D97-AF65-F5344CB8AC3E}">
        <p14:creationId xmlns:p14="http://schemas.microsoft.com/office/powerpoint/2010/main" val="118584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Slide 80:</a:t>
            </a:r>
            <a:r>
              <a:rPr lang="en-US"/>
              <a:t> Allogeneic transplant is a potentially curative treatment for myelodysplastic syndromes (MDS). Outcomes differ according to disease status at the time of transplant. For allotransplant</a:t>
            </a:r>
            <a:r>
              <a:rPr lang="en-US" baseline="0"/>
              <a:t> for low and high risk </a:t>
            </a:r>
            <a:r>
              <a:rPr lang="en-US"/>
              <a:t>MDS performed between 2009 and 2019. The 3-year probabilities (95%CI) of survival were 47% (40-55%) and 44% (38-51%) for recipients of Haploidentical donor and mismatched unrelated donor</a:t>
            </a:r>
            <a:r>
              <a:rPr lang="en-US" baseline="0"/>
              <a:t> transplants for</a:t>
            </a:r>
            <a:r>
              <a:rPr lang="en-US"/>
              <a:t> low risk MDS, respectively. </a:t>
            </a:r>
          </a:p>
          <a:p>
            <a:pPr marL="0" marR="0" indent="0" algn="l" defTabSz="914400" rtl="0" eaLnBrk="1" fontAlgn="auto" latinLnBrk="0" hangingPunct="1">
              <a:lnSpc>
                <a:spcPct val="100000"/>
              </a:lnSpc>
              <a:spcBef>
                <a:spcPts val="0"/>
              </a:spcBef>
              <a:spcAft>
                <a:spcPts val="0"/>
              </a:spcAft>
              <a:buClrTx/>
              <a:buSzTx/>
              <a:buFontTx/>
              <a:buNone/>
              <a:tabLst/>
              <a:defRPr/>
            </a:pPr>
            <a:r>
              <a:rPr lang="en-US"/>
              <a:t>Among patients with high risk MDS,</a:t>
            </a:r>
            <a:r>
              <a:rPr lang="en-US" baseline="0"/>
              <a:t> c</a:t>
            </a:r>
            <a:r>
              <a:rPr lang="en-US"/>
              <a:t>orresponding probabilities (95%CI) were 39% (35-43%) and 33% (29-38%).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a:spcBef>
                <a:spcPts val="0"/>
              </a:spcBef>
              <a:spcAft>
                <a:spcPts val="0"/>
              </a:spcAft>
            </a:pPr>
            <a:r>
              <a:rPr lang="en-US" sz="1200">
                <a:solidFill>
                  <a:srgbClr val="FF0000"/>
                </a:solidFill>
                <a:effectLst/>
                <a:latin typeface="Calibri" panose="020F0502020204030204" pitchFamily="34" charset="0"/>
                <a:ea typeface="DengXian" panose="02010600030101010101" pitchFamily="2" charset="-122"/>
              </a:rPr>
              <a:t>Trend data only is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a:effectLst/>
              <a:latin typeface="Calibri" panose="020F0502020204030204" pitchFamily="34" charset="0"/>
              <a:ea typeface="DengXian" panose="02010600030101010101" pitchFamily="2" charset="-122"/>
            </a:endParaRPr>
          </a:p>
          <a:p>
            <a:endParaRPr lang="en-US"/>
          </a:p>
        </p:txBody>
      </p:sp>
      <p:sp>
        <p:nvSpPr>
          <p:cNvPr id="4" name="Slide Number Placeholder 3"/>
          <p:cNvSpPr>
            <a:spLocks noGrp="1"/>
          </p:cNvSpPr>
          <p:nvPr>
            <p:ph type="sldNum" sz="quarter" idx="5"/>
          </p:nvPr>
        </p:nvSpPr>
        <p:spPr/>
        <p:txBody>
          <a:bodyPr/>
          <a:lstStyle/>
          <a:p>
            <a:fld id="{F397D8BB-B0DC-458B-94EA-B6CA895033BF}" type="slidenum">
              <a:rPr lang="en-US" smtClean="0"/>
              <a:t>16</a:t>
            </a:fld>
            <a:endParaRPr lang="en-US"/>
          </a:p>
        </p:txBody>
      </p:sp>
    </p:spTree>
    <p:extLst>
      <p:ext uri="{BB962C8B-B14F-4D97-AF65-F5344CB8AC3E}">
        <p14:creationId xmlns:p14="http://schemas.microsoft.com/office/powerpoint/2010/main" val="280935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81: </a:t>
            </a:r>
            <a:r>
              <a:rPr lang="en-US" b="0"/>
              <a:t>Survival after allogeneic HCT for MDS shows slight improvements over time in the early 0-3 years post-transplant phase. The </a:t>
            </a:r>
            <a:r>
              <a:rPr lang="en-US"/>
              <a:t>3-year survival probabilities (95%CI)  were 38% (36-41%) for 2001-2005, 42% (40-44%) for 2006-2010, 45% (43-46%) for 2011-2015, and 49% (47-50%) for 2016-2019.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a:spcBef>
                <a:spcPts val="0"/>
              </a:spcBef>
              <a:spcAft>
                <a:spcPts val="0"/>
              </a:spcAft>
            </a:pPr>
            <a:r>
              <a:rPr lang="en-US" sz="1200">
                <a:solidFill>
                  <a:srgbClr val="FF0000"/>
                </a:solidFill>
                <a:effectLst/>
                <a:latin typeface="Calibri" panose="020F0502020204030204" pitchFamily="34" charset="0"/>
                <a:ea typeface="DengXian" panose="02010600030101010101" pitchFamily="2" charset="-122"/>
              </a:rPr>
              <a:t>Trend data only is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fld id="{F397D8BB-B0DC-458B-94EA-B6CA895033BF}" type="slidenum">
              <a:rPr lang="en-US" smtClean="0"/>
              <a:t>17</a:t>
            </a:fld>
            <a:endParaRPr lang="en-US"/>
          </a:p>
        </p:txBody>
      </p:sp>
    </p:spTree>
    <p:extLst>
      <p:ext uri="{BB962C8B-B14F-4D97-AF65-F5344CB8AC3E}">
        <p14:creationId xmlns:p14="http://schemas.microsoft.com/office/powerpoint/2010/main" val="34545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51: </a:t>
            </a:r>
            <a:r>
              <a:rPr lang="en-US"/>
              <a:t>Causes of death for recipients receiving MRD HCT are shown</a:t>
            </a:r>
          </a:p>
          <a:p>
            <a:endParaRPr lang="en-US"/>
          </a:p>
        </p:txBody>
      </p:sp>
      <p:sp>
        <p:nvSpPr>
          <p:cNvPr id="4" name="Slide Number Placeholder 3"/>
          <p:cNvSpPr>
            <a:spLocks noGrp="1"/>
          </p:cNvSpPr>
          <p:nvPr>
            <p:ph type="sldNum" sz="quarter" idx="5"/>
          </p:nvPr>
        </p:nvSpPr>
        <p:spPr/>
        <p:txBody>
          <a:bodyPr/>
          <a:lstStyle/>
          <a:p>
            <a:fld id="{F397D8BB-B0DC-458B-94EA-B6CA895033BF}" type="slidenum">
              <a:rPr lang="en-US" smtClean="0"/>
              <a:t>18</a:t>
            </a:fld>
            <a:endParaRPr lang="en-US"/>
          </a:p>
        </p:txBody>
      </p:sp>
    </p:spTree>
    <p:extLst>
      <p:ext uri="{BB962C8B-B14F-4D97-AF65-F5344CB8AC3E}">
        <p14:creationId xmlns:p14="http://schemas.microsoft.com/office/powerpoint/2010/main" val="146640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52: </a:t>
            </a:r>
            <a:r>
              <a:rPr lang="en-US"/>
              <a:t>Causes of death for recipients receiving MUD HCT are shown</a:t>
            </a:r>
          </a:p>
          <a:p>
            <a:endParaRPr lang="en-US"/>
          </a:p>
        </p:txBody>
      </p:sp>
      <p:sp>
        <p:nvSpPr>
          <p:cNvPr id="4" name="Slide Number Placeholder 3"/>
          <p:cNvSpPr>
            <a:spLocks noGrp="1"/>
          </p:cNvSpPr>
          <p:nvPr>
            <p:ph type="sldNum" sz="quarter" idx="5"/>
          </p:nvPr>
        </p:nvSpPr>
        <p:spPr/>
        <p:txBody>
          <a:bodyPr/>
          <a:lstStyle/>
          <a:p>
            <a:fld id="{F397D8BB-B0DC-458B-94EA-B6CA895033BF}" type="slidenum">
              <a:rPr lang="en-US" smtClean="0"/>
              <a:t>19</a:t>
            </a:fld>
            <a:endParaRPr lang="en-US"/>
          </a:p>
        </p:txBody>
      </p:sp>
    </p:spTree>
    <p:extLst>
      <p:ext uri="{BB962C8B-B14F-4D97-AF65-F5344CB8AC3E}">
        <p14:creationId xmlns:p14="http://schemas.microsoft.com/office/powerpoint/2010/main" val="3831624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11405_Cover_Partnership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916720" y="657321"/>
            <a:ext cx="6480951"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916720" y="3825164"/>
            <a:ext cx="6400800" cy="688511"/>
          </a:xfrm>
        </p:spPr>
        <p:txBody>
          <a:bodyPr>
            <a:normAutofit/>
          </a:bodyPr>
          <a:lstStyle>
            <a:lvl1pPr marL="0" indent="0" algn="l">
              <a:buNone/>
              <a:defRPr sz="1600" b="1" i="0" baseline="0">
                <a:solidFill>
                  <a:srgbClr val="C3CD7B"/>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6" y="395831"/>
            <a:ext cx="7606427" cy="1359153"/>
          </a:xfrm>
        </p:spPr>
        <p:txBody>
          <a:bodyPr tIns="0" bIns="0"/>
          <a:lstStyle/>
          <a:p>
            <a:r>
              <a:rPr lang="en-US"/>
              <a:t>Click to edit Master title style</a:t>
            </a:r>
          </a:p>
        </p:txBody>
      </p:sp>
      <p:sp>
        <p:nvSpPr>
          <p:cNvPr id="10" name="Content Placeholder 2"/>
          <p:cNvSpPr>
            <a:spLocks noGrp="1"/>
          </p:cNvSpPr>
          <p:nvPr>
            <p:ph idx="1"/>
          </p:nvPr>
        </p:nvSpPr>
        <p:spPr>
          <a:xfrm>
            <a:off x="956667" y="1882620"/>
            <a:ext cx="7282212"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4/15/23</a:t>
            </a:fld>
            <a:endParaRPr lang="en-US"/>
          </a:p>
        </p:txBody>
      </p:sp>
      <p:sp>
        <p:nvSpPr>
          <p:cNvPr id="8"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86738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4/15/23</a:t>
            </a:fld>
            <a:endParaRPr lang="en-US"/>
          </a:p>
        </p:txBody>
      </p:sp>
      <p:sp>
        <p:nvSpPr>
          <p:cNvPr id="11"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39057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Closing_Partnership_bkg_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363347" y="6356350"/>
            <a:ext cx="2085975" cy="365125"/>
          </a:xfrm>
          <a:prstGeom prst="rect">
            <a:avLst/>
          </a:prstGeom>
        </p:spPr>
        <p:txBody>
          <a:bodyPr/>
          <a:lstStyle/>
          <a:p>
            <a:fld id="{9FD4B8CE-EF31-C045-B627-AB046B15698E}" type="datetimeFigureOut">
              <a:rPr lang="en-US" smtClean="0"/>
              <a:t>4/15/23</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43278" y="6356350"/>
            <a:ext cx="561975" cy="365125"/>
          </a:xfrm>
          <a:prstGeom prst="rect">
            <a:avLst/>
          </a:prstGeom>
        </p:spPr>
        <p:txBody>
          <a:bodyPr/>
          <a:lstStyle/>
          <a:p>
            <a:fld id="{307DDB43-A414-DA41-AAB7-E3E9C9F60602}" type="slidenum">
              <a:rPr lang="en-US" smtClean="0"/>
              <a:t>‹#›</a:t>
            </a:fld>
            <a:endParaRPr lang="en-US"/>
          </a:p>
        </p:txBody>
      </p:sp>
    </p:spTree>
    <p:extLst>
      <p:ext uri="{BB962C8B-B14F-4D97-AF65-F5344CB8AC3E}">
        <p14:creationId xmlns:p14="http://schemas.microsoft.com/office/powerpoint/2010/main" val="54039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9228" y="365593"/>
            <a:ext cx="7885545"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1679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EF19D0A-7A77-C542-A771-45F0DD76E93B}"/>
              </a:ext>
            </a:extLst>
          </p:cNvPr>
          <p:cNvSpPr>
            <a:spLocks noGrp="1" noChangeArrowheads="1"/>
          </p:cNvSpPr>
          <p:nvPr>
            <p:ph type="ftr" sz="quarter" idx="10"/>
          </p:nvPr>
        </p:nvSpPr>
        <p:spPr>
          <a:xfrm>
            <a:off x="0" y="6480175"/>
            <a:ext cx="9144000" cy="377825"/>
          </a:xfrm>
        </p:spPr>
        <p:txBody>
          <a:bodyPr/>
          <a:lstStyle>
            <a:lvl1pPr eaLnBrk="0" hangingPunct="0">
              <a:defRPr sz="1000"/>
            </a:lvl1pPr>
          </a:lstStyle>
          <a:p>
            <a:endParaRPr lang="en-US" altLang="en-US"/>
          </a:p>
        </p:txBody>
      </p:sp>
    </p:spTree>
    <p:extLst>
      <p:ext uri="{BB962C8B-B14F-4D97-AF65-F5344CB8AC3E}">
        <p14:creationId xmlns:p14="http://schemas.microsoft.com/office/powerpoint/2010/main" val="25365018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266E-C6A9-434B-AE67-6A0E7A228C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1FFCC1-F19A-4374-85DA-6CE110696D0C}"/>
              </a:ext>
            </a:extLst>
          </p:cNvPr>
          <p:cNvSpPr>
            <a:spLocks noGrp="1"/>
          </p:cNvSpPr>
          <p:nvPr>
            <p:ph type="dt" sz="half" idx="10"/>
          </p:nvPr>
        </p:nvSpPr>
        <p:spPr/>
        <p:txBody>
          <a:bodyPr/>
          <a:lstStyle/>
          <a:p>
            <a:fld id="{8065AE33-9982-4B8F-9857-1D0DEF7D51E1}" type="datetimeFigureOut">
              <a:rPr lang="en-US" smtClean="0"/>
              <a:t>4/15/23</a:t>
            </a:fld>
            <a:endParaRPr lang="en-US"/>
          </a:p>
        </p:txBody>
      </p:sp>
      <p:sp>
        <p:nvSpPr>
          <p:cNvPr id="4" name="Footer Placeholder 3">
            <a:extLst>
              <a:ext uri="{FF2B5EF4-FFF2-40B4-BE49-F238E27FC236}">
                <a16:creationId xmlns:a16="http://schemas.microsoft.com/office/drawing/2014/main" id="{5284E0B0-66D9-4A75-8189-FB425DE902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3E6E9-F34A-4BC8-BA29-E9099AF600E1}"/>
              </a:ext>
            </a:extLst>
          </p:cNvPr>
          <p:cNvSpPr>
            <a:spLocks noGrp="1"/>
          </p:cNvSpPr>
          <p:nvPr>
            <p:ph type="sldNum" sz="quarter" idx="12"/>
          </p:nvPr>
        </p:nvSpPr>
        <p:spPr/>
        <p:txBody>
          <a:bodyPr/>
          <a:lstStyle/>
          <a:p>
            <a:fld id="{8F1DF7DB-0154-4396-ADDC-7BE9E478B732}" type="slidenum">
              <a:rPr lang="en-US" smtClean="0"/>
              <a:t>‹#›</a:t>
            </a:fld>
            <a:endParaRPr lang="en-US"/>
          </a:p>
        </p:txBody>
      </p:sp>
    </p:spTree>
    <p:extLst>
      <p:ext uri="{BB962C8B-B14F-4D97-AF65-F5344CB8AC3E}">
        <p14:creationId xmlns:p14="http://schemas.microsoft.com/office/powerpoint/2010/main" val="29417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98759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ontent_bkg.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956666" y="395831"/>
            <a:ext cx="7606427"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956667" y="1882620"/>
            <a:ext cx="7282212" cy="4689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40" r:id="rId2"/>
    <p:sldLayoutId id="2147483742" r:id="rId3"/>
    <p:sldLayoutId id="2147483743" r:id="rId4"/>
    <p:sldLayoutId id="2147483744" r:id="rId5"/>
    <p:sldLayoutId id="2147483745" r:id="rId6"/>
    <p:sldLayoutId id="2147483746" r:id="rId7"/>
    <p:sldLayoutId id="2147483747" r:id="rId8"/>
    <p:sldLayoutId id="2147483748" r:id="rId9"/>
  </p:sldLayoutIdLst>
  <p:txStyles>
    <p:titleStyle>
      <a:lvl1pPr algn="l" defTabSz="457200" rtl="0" eaLnBrk="1" latinLnBrk="0" hangingPunct="1">
        <a:lnSpc>
          <a:spcPct val="90000"/>
        </a:lnSpc>
        <a:spcBef>
          <a:spcPct val="0"/>
        </a:spcBef>
        <a:buNone/>
        <a:defRPr sz="45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816" y="1321296"/>
            <a:ext cx="7687876" cy="1585163"/>
          </a:xfrm>
        </p:spPr>
        <p:txBody>
          <a:bodyPr>
            <a:normAutofit/>
          </a:bodyPr>
          <a:lstStyle/>
          <a:p>
            <a:r>
              <a:rPr lang="en-US" sz="3500"/>
              <a:t>Role of Hematopoietic Stem Cell  Transplantation in MDS and SAA</a:t>
            </a:r>
          </a:p>
        </p:txBody>
      </p:sp>
      <p:sp>
        <p:nvSpPr>
          <p:cNvPr id="3" name="Subtitle 2"/>
          <p:cNvSpPr>
            <a:spLocks noGrp="1"/>
          </p:cNvSpPr>
          <p:nvPr>
            <p:ph type="subTitle" idx="1"/>
          </p:nvPr>
        </p:nvSpPr>
        <p:spPr>
          <a:xfrm>
            <a:off x="346565" y="4744122"/>
            <a:ext cx="6400800" cy="1104029"/>
          </a:xfrm>
        </p:spPr>
        <p:txBody>
          <a:bodyPr>
            <a:normAutofit/>
          </a:bodyPr>
          <a:lstStyle/>
          <a:p>
            <a:r>
              <a:rPr lang="en-US"/>
              <a:t>Krishna Gundabolu MD; MS; FACP</a:t>
            </a:r>
          </a:p>
          <a:p>
            <a:r>
              <a:rPr lang="en-US"/>
              <a:t>Associate Professor</a:t>
            </a:r>
          </a:p>
          <a:p>
            <a:r>
              <a:rPr lang="en-US"/>
              <a:t>Department of Hematology-Oncology</a:t>
            </a:r>
          </a:p>
          <a:p>
            <a:endParaRPr lang="en-US" sz="1600"/>
          </a:p>
          <a:p>
            <a:endParaRPr lang="en-US" sz="160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724" t="39191" r="7869" b="39070"/>
          <a:stretch/>
        </p:blipFill>
        <p:spPr>
          <a:xfrm>
            <a:off x="5501478" y="6105832"/>
            <a:ext cx="3445877" cy="580103"/>
          </a:xfrm>
          <a:prstGeom prst="rect">
            <a:avLst/>
          </a:prstGeom>
        </p:spPr>
      </p:pic>
      <p:sp>
        <p:nvSpPr>
          <p:cNvPr id="5" name="TextBox 4">
            <a:extLst>
              <a:ext uri="{FF2B5EF4-FFF2-40B4-BE49-F238E27FC236}">
                <a16:creationId xmlns:a16="http://schemas.microsoft.com/office/drawing/2014/main" id="{88FA35B5-4E35-AD4A-B1C6-F2B6DE394A39}"/>
              </a:ext>
            </a:extLst>
          </p:cNvPr>
          <p:cNvSpPr txBox="1"/>
          <p:nvPr/>
        </p:nvSpPr>
        <p:spPr>
          <a:xfrm>
            <a:off x="5682343" y="4071257"/>
            <a:ext cx="1622560" cy="369332"/>
          </a:xfrm>
          <a:prstGeom prst="rect">
            <a:avLst/>
          </a:prstGeom>
          <a:noFill/>
        </p:spPr>
        <p:txBody>
          <a:bodyPr wrap="none" rtlCol="0">
            <a:spAutoFit/>
          </a:bodyPr>
          <a:lstStyle/>
          <a:p>
            <a:r>
              <a:rPr lang="en-US">
                <a:highlight>
                  <a:srgbClr val="FFFF00"/>
                </a:highlight>
              </a:rPr>
              <a:t>April 15</a:t>
            </a:r>
            <a:r>
              <a:rPr lang="en-US" baseline="30000">
                <a:highlight>
                  <a:srgbClr val="FFFF00"/>
                </a:highlight>
              </a:rPr>
              <a:t>th</a:t>
            </a:r>
            <a:r>
              <a:rPr lang="en-US">
                <a:highlight>
                  <a:srgbClr val="FFFF00"/>
                </a:highlight>
              </a:rPr>
              <a:t>, 2023</a:t>
            </a:r>
          </a:p>
        </p:txBody>
      </p:sp>
      <p:pic>
        <p:nvPicPr>
          <p:cNvPr id="6" name="Picture 5">
            <a:extLst>
              <a:ext uri="{FF2B5EF4-FFF2-40B4-BE49-F238E27FC236}">
                <a16:creationId xmlns:a16="http://schemas.microsoft.com/office/drawing/2014/main" id="{83C1818C-D840-4CB9-EF00-EA4072167B32}"/>
              </a:ext>
            </a:extLst>
          </p:cNvPr>
          <p:cNvPicPr>
            <a:picLocks noChangeAspect="1"/>
          </p:cNvPicPr>
          <p:nvPr/>
        </p:nvPicPr>
        <p:blipFill>
          <a:blip r:embed="rId3"/>
          <a:stretch>
            <a:fillRect/>
          </a:stretch>
        </p:blipFill>
        <p:spPr>
          <a:xfrm>
            <a:off x="4935894" y="4440589"/>
            <a:ext cx="3622942" cy="1407562"/>
          </a:xfrm>
          <a:prstGeom prst="rect">
            <a:avLst/>
          </a:prstGeom>
        </p:spPr>
      </p:pic>
    </p:spTree>
    <p:extLst>
      <p:ext uri="{BB962C8B-B14F-4D97-AF65-F5344CB8AC3E}">
        <p14:creationId xmlns:p14="http://schemas.microsoft.com/office/powerpoint/2010/main" val="169248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6619D-B056-A58C-9989-9BA2398C305D}"/>
              </a:ext>
            </a:extLst>
          </p:cNvPr>
          <p:cNvPicPr>
            <a:picLocks noChangeAspect="1"/>
          </p:cNvPicPr>
          <p:nvPr/>
        </p:nvPicPr>
        <p:blipFill>
          <a:blip r:embed="rId2"/>
          <a:stretch>
            <a:fillRect/>
          </a:stretch>
        </p:blipFill>
        <p:spPr>
          <a:xfrm>
            <a:off x="685800" y="1084106"/>
            <a:ext cx="7772400" cy="4689787"/>
          </a:xfrm>
          <a:prstGeom prst="rect">
            <a:avLst/>
          </a:prstGeom>
        </p:spPr>
      </p:pic>
      <p:sp>
        <p:nvSpPr>
          <p:cNvPr id="4" name="TextBox 3">
            <a:extLst>
              <a:ext uri="{FF2B5EF4-FFF2-40B4-BE49-F238E27FC236}">
                <a16:creationId xmlns:a16="http://schemas.microsoft.com/office/drawing/2014/main" id="{DB45B033-1178-10D4-1268-D85D1399D08F}"/>
              </a:ext>
            </a:extLst>
          </p:cNvPr>
          <p:cNvSpPr txBox="1"/>
          <p:nvPr/>
        </p:nvSpPr>
        <p:spPr>
          <a:xfrm>
            <a:off x="7387937" y="6488668"/>
            <a:ext cx="1425390" cy="369332"/>
          </a:xfrm>
          <a:prstGeom prst="rect">
            <a:avLst/>
          </a:prstGeom>
          <a:noFill/>
        </p:spPr>
        <p:txBody>
          <a:bodyPr wrap="none" rtlCol="0">
            <a:spAutoFit/>
          </a:bodyPr>
          <a:lstStyle/>
          <a:p>
            <a:r>
              <a:rPr lang="en-US"/>
              <a:t>NCCN 2023.1</a:t>
            </a:r>
          </a:p>
        </p:txBody>
      </p:sp>
    </p:spTree>
    <p:extLst>
      <p:ext uri="{BB962C8B-B14F-4D97-AF65-F5344CB8AC3E}">
        <p14:creationId xmlns:p14="http://schemas.microsoft.com/office/powerpoint/2010/main" val="31380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F8BD-6AF1-4FFE-7005-FDD6590D315D}"/>
              </a:ext>
            </a:extLst>
          </p:cNvPr>
          <p:cNvSpPr>
            <a:spLocks noGrp="1"/>
          </p:cNvSpPr>
          <p:nvPr>
            <p:ph type="title"/>
          </p:nvPr>
        </p:nvSpPr>
        <p:spPr>
          <a:xfrm>
            <a:off x="3740290" y="202993"/>
            <a:ext cx="3375213" cy="454214"/>
          </a:xfrm>
        </p:spPr>
        <p:txBody>
          <a:bodyPr>
            <a:normAutofit fontScale="90000"/>
          </a:bodyPr>
          <a:lstStyle/>
          <a:p>
            <a:r>
              <a:rPr lang="en-US"/>
              <a:t>IPSS-M</a:t>
            </a:r>
          </a:p>
        </p:txBody>
      </p:sp>
      <p:pic>
        <p:nvPicPr>
          <p:cNvPr id="3" name="Picture 2">
            <a:extLst>
              <a:ext uri="{FF2B5EF4-FFF2-40B4-BE49-F238E27FC236}">
                <a16:creationId xmlns:a16="http://schemas.microsoft.com/office/drawing/2014/main" id="{B1ABB82F-A32A-1140-15E4-4BC57116298D}"/>
              </a:ext>
            </a:extLst>
          </p:cNvPr>
          <p:cNvPicPr>
            <a:picLocks noChangeAspect="1"/>
          </p:cNvPicPr>
          <p:nvPr/>
        </p:nvPicPr>
        <p:blipFill>
          <a:blip r:embed="rId2"/>
          <a:stretch>
            <a:fillRect/>
          </a:stretch>
        </p:blipFill>
        <p:spPr>
          <a:xfrm>
            <a:off x="2722180" y="725835"/>
            <a:ext cx="4550978" cy="5855166"/>
          </a:xfrm>
          <a:prstGeom prst="rect">
            <a:avLst/>
          </a:prstGeom>
        </p:spPr>
      </p:pic>
      <p:sp>
        <p:nvSpPr>
          <p:cNvPr id="4" name="TextBox 3">
            <a:extLst>
              <a:ext uri="{FF2B5EF4-FFF2-40B4-BE49-F238E27FC236}">
                <a16:creationId xmlns:a16="http://schemas.microsoft.com/office/drawing/2014/main" id="{9E2BF4DF-B9CF-0EE1-EFEB-6C4029FEE572}"/>
              </a:ext>
            </a:extLst>
          </p:cNvPr>
          <p:cNvSpPr txBox="1"/>
          <p:nvPr/>
        </p:nvSpPr>
        <p:spPr>
          <a:xfrm>
            <a:off x="6558455" y="6581001"/>
            <a:ext cx="2468625" cy="276999"/>
          </a:xfrm>
          <a:prstGeom prst="rect">
            <a:avLst/>
          </a:prstGeom>
          <a:noFill/>
        </p:spPr>
        <p:txBody>
          <a:bodyPr wrap="none" rtlCol="0">
            <a:spAutoFit/>
          </a:bodyPr>
          <a:lstStyle/>
          <a:p>
            <a:r>
              <a:rPr lang="en-US" sz="1200" b="1" i="0">
                <a:solidFill>
                  <a:srgbClr val="4D4D4D"/>
                </a:solidFill>
                <a:effectLst/>
                <a:latin typeface="OTNEJMScalaSansLF"/>
              </a:rPr>
              <a:t>E Bernard </a:t>
            </a:r>
            <a:r>
              <a:rPr lang="en-US" sz="1200" b="1" i="0" err="1">
                <a:solidFill>
                  <a:srgbClr val="4D4D4D"/>
                </a:solidFill>
                <a:effectLst/>
                <a:latin typeface="OTNEJMScalaSansLF"/>
              </a:rPr>
              <a:t>etal</a:t>
            </a:r>
            <a:r>
              <a:rPr lang="en-US" sz="1200" b="1" i="0">
                <a:solidFill>
                  <a:srgbClr val="4D4D4D"/>
                </a:solidFill>
                <a:effectLst/>
                <a:latin typeface="OTNEJMScalaSansLF"/>
              </a:rPr>
              <a:t>. NEJM Evid 2022;1(7)</a:t>
            </a:r>
            <a:endParaRPr lang="en-US" sz="1200"/>
          </a:p>
        </p:txBody>
      </p:sp>
    </p:spTree>
    <p:extLst>
      <p:ext uri="{BB962C8B-B14F-4D97-AF65-F5344CB8AC3E}">
        <p14:creationId xmlns:p14="http://schemas.microsoft.com/office/powerpoint/2010/main" val="423139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F8BD-6AF1-4FFE-7005-FDD6590D315D}"/>
              </a:ext>
            </a:extLst>
          </p:cNvPr>
          <p:cNvSpPr>
            <a:spLocks noGrp="1"/>
          </p:cNvSpPr>
          <p:nvPr>
            <p:ph type="title"/>
          </p:nvPr>
        </p:nvSpPr>
        <p:spPr>
          <a:xfrm>
            <a:off x="3593145" y="517657"/>
            <a:ext cx="3375213" cy="454214"/>
          </a:xfrm>
        </p:spPr>
        <p:txBody>
          <a:bodyPr>
            <a:normAutofit fontScale="90000"/>
          </a:bodyPr>
          <a:lstStyle/>
          <a:p>
            <a:r>
              <a:rPr lang="en-US"/>
              <a:t>IPSS-M</a:t>
            </a:r>
          </a:p>
        </p:txBody>
      </p:sp>
      <p:sp>
        <p:nvSpPr>
          <p:cNvPr id="4" name="TextBox 3">
            <a:extLst>
              <a:ext uri="{FF2B5EF4-FFF2-40B4-BE49-F238E27FC236}">
                <a16:creationId xmlns:a16="http://schemas.microsoft.com/office/drawing/2014/main" id="{9E2BF4DF-B9CF-0EE1-EFEB-6C4029FEE572}"/>
              </a:ext>
            </a:extLst>
          </p:cNvPr>
          <p:cNvSpPr txBox="1"/>
          <p:nvPr/>
        </p:nvSpPr>
        <p:spPr>
          <a:xfrm>
            <a:off x="6558455" y="6581001"/>
            <a:ext cx="2468625" cy="276999"/>
          </a:xfrm>
          <a:prstGeom prst="rect">
            <a:avLst/>
          </a:prstGeom>
          <a:noFill/>
        </p:spPr>
        <p:txBody>
          <a:bodyPr wrap="none" rtlCol="0">
            <a:spAutoFit/>
          </a:bodyPr>
          <a:lstStyle/>
          <a:p>
            <a:r>
              <a:rPr lang="en-US" sz="1200" b="1" i="0">
                <a:solidFill>
                  <a:srgbClr val="4D4D4D"/>
                </a:solidFill>
                <a:effectLst/>
                <a:latin typeface="OTNEJMScalaSansLF"/>
              </a:rPr>
              <a:t>E Bernard </a:t>
            </a:r>
            <a:r>
              <a:rPr lang="en-US" sz="1200" b="1" i="0" err="1">
                <a:solidFill>
                  <a:srgbClr val="4D4D4D"/>
                </a:solidFill>
                <a:effectLst/>
                <a:latin typeface="OTNEJMScalaSansLF"/>
              </a:rPr>
              <a:t>etal</a:t>
            </a:r>
            <a:r>
              <a:rPr lang="en-US" sz="1200" b="1" i="0">
                <a:solidFill>
                  <a:srgbClr val="4D4D4D"/>
                </a:solidFill>
                <a:effectLst/>
                <a:latin typeface="OTNEJMScalaSansLF"/>
              </a:rPr>
              <a:t>. NEJM Evid 2022;1(7)</a:t>
            </a:r>
            <a:endParaRPr lang="en-US" sz="1200"/>
          </a:p>
        </p:txBody>
      </p:sp>
      <p:pic>
        <p:nvPicPr>
          <p:cNvPr id="5" name="Picture 4">
            <a:extLst>
              <a:ext uri="{FF2B5EF4-FFF2-40B4-BE49-F238E27FC236}">
                <a16:creationId xmlns:a16="http://schemas.microsoft.com/office/drawing/2014/main" id="{5262B477-51B5-69CD-D99C-74091A0D3C8D}"/>
              </a:ext>
            </a:extLst>
          </p:cNvPr>
          <p:cNvPicPr>
            <a:picLocks noChangeAspect="1"/>
          </p:cNvPicPr>
          <p:nvPr/>
        </p:nvPicPr>
        <p:blipFill>
          <a:blip r:embed="rId2"/>
          <a:stretch>
            <a:fillRect/>
          </a:stretch>
        </p:blipFill>
        <p:spPr>
          <a:xfrm>
            <a:off x="948558" y="1666743"/>
            <a:ext cx="7772400" cy="3524513"/>
          </a:xfrm>
          <a:prstGeom prst="rect">
            <a:avLst/>
          </a:prstGeom>
        </p:spPr>
      </p:pic>
    </p:spTree>
    <p:extLst>
      <p:ext uri="{BB962C8B-B14F-4D97-AF65-F5344CB8AC3E}">
        <p14:creationId xmlns:p14="http://schemas.microsoft.com/office/powerpoint/2010/main" val="2278684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8D3A-05A4-C36D-7337-B3C63D7FB021}"/>
              </a:ext>
            </a:extLst>
          </p:cNvPr>
          <p:cNvSpPr>
            <a:spLocks noGrp="1"/>
          </p:cNvSpPr>
          <p:nvPr>
            <p:ph type="title"/>
          </p:nvPr>
        </p:nvSpPr>
        <p:spPr>
          <a:xfrm>
            <a:off x="734331" y="126125"/>
            <a:ext cx="7885545" cy="629144"/>
          </a:xfrm>
        </p:spPr>
        <p:txBody>
          <a:bodyPr>
            <a:normAutofit fontScale="90000"/>
          </a:bodyPr>
          <a:lstStyle/>
          <a:p>
            <a:r>
              <a:rPr lang="en-US" sz="2300" b="0" i="0">
                <a:solidFill>
                  <a:schemeClr val="tx1"/>
                </a:solidFill>
                <a:effectLst/>
                <a:latin typeface="OTNEJMScalaSansLF"/>
              </a:rPr>
              <a:t>Comparison of the International Prognostic Scoring System–Revised and the International Prognostic Scoring system- Molecular</a:t>
            </a:r>
            <a:endParaRPr lang="en-US" sz="2300">
              <a:solidFill>
                <a:schemeClr val="tx1"/>
              </a:solidFill>
            </a:endParaRPr>
          </a:p>
        </p:txBody>
      </p:sp>
      <p:pic>
        <p:nvPicPr>
          <p:cNvPr id="3" name="Picture 2">
            <a:extLst>
              <a:ext uri="{FF2B5EF4-FFF2-40B4-BE49-F238E27FC236}">
                <a16:creationId xmlns:a16="http://schemas.microsoft.com/office/drawing/2014/main" id="{7583837B-0F6B-5D4D-3386-2204FD5FE6A2}"/>
              </a:ext>
            </a:extLst>
          </p:cNvPr>
          <p:cNvPicPr>
            <a:picLocks noChangeAspect="1"/>
          </p:cNvPicPr>
          <p:nvPr/>
        </p:nvPicPr>
        <p:blipFill>
          <a:blip r:embed="rId2"/>
          <a:stretch>
            <a:fillRect/>
          </a:stretch>
        </p:blipFill>
        <p:spPr>
          <a:xfrm>
            <a:off x="1613382" y="839351"/>
            <a:ext cx="5643965" cy="5546359"/>
          </a:xfrm>
          <a:prstGeom prst="rect">
            <a:avLst/>
          </a:prstGeom>
        </p:spPr>
      </p:pic>
      <p:sp>
        <p:nvSpPr>
          <p:cNvPr id="4" name="TextBox 3">
            <a:extLst>
              <a:ext uri="{FF2B5EF4-FFF2-40B4-BE49-F238E27FC236}">
                <a16:creationId xmlns:a16="http://schemas.microsoft.com/office/drawing/2014/main" id="{5533B7BC-6D4B-2480-49BE-C547390D3C49}"/>
              </a:ext>
            </a:extLst>
          </p:cNvPr>
          <p:cNvSpPr txBox="1"/>
          <p:nvPr/>
        </p:nvSpPr>
        <p:spPr>
          <a:xfrm>
            <a:off x="6558455" y="6581001"/>
            <a:ext cx="2468625" cy="276999"/>
          </a:xfrm>
          <a:prstGeom prst="rect">
            <a:avLst/>
          </a:prstGeom>
          <a:noFill/>
        </p:spPr>
        <p:txBody>
          <a:bodyPr wrap="none" rtlCol="0">
            <a:spAutoFit/>
          </a:bodyPr>
          <a:lstStyle/>
          <a:p>
            <a:r>
              <a:rPr lang="en-US" sz="1200" b="1" i="0">
                <a:solidFill>
                  <a:srgbClr val="4D4D4D"/>
                </a:solidFill>
                <a:effectLst/>
                <a:latin typeface="OTNEJMScalaSansLF"/>
              </a:rPr>
              <a:t>E Bernard </a:t>
            </a:r>
            <a:r>
              <a:rPr lang="en-US" sz="1200" b="1" i="0" err="1">
                <a:solidFill>
                  <a:srgbClr val="4D4D4D"/>
                </a:solidFill>
                <a:effectLst/>
                <a:latin typeface="OTNEJMScalaSansLF"/>
              </a:rPr>
              <a:t>etal</a:t>
            </a:r>
            <a:r>
              <a:rPr lang="en-US" sz="1200" b="1" i="0">
                <a:solidFill>
                  <a:srgbClr val="4D4D4D"/>
                </a:solidFill>
                <a:effectLst/>
                <a:latin typeface="OTNEJMScalaSansLF"/>
              </a:rPr>
              <a:t>. NEJM Evid 2022;1(7)</a:t>
            </a:r>
            <a:endParaRPr lang="en-US" sz="1200"/>
          </a:p>
        </p:txBody>
      </p:sp>
    </p:spTree>
    <p:extLst>
      <p:ext uri="{BB962C8B-B14F-4D97-AF65-F5344CB8AC3E}">
        <p14:creationId xmlns:p14="http://schemas.microsoft.com/office/powerpoint/2010/main" val="418579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50DD98D-12E3-4A6C-AF2E-DED1B93894AF}"/>
              </a:ext>
            </a:extLst>
          </p:cNvPr>
          <p:cNvSpPr>
            <a:spLocks noGrp="1"/>
          </p:cNvSpPr>
          <p:nvPr>
            <p:ph type="title"/>
          </p:nvPr>
        </p:nvSpPr>
        <p:spPr/>
        <p:txBody>
          <a:bodyPr/>
          <a:lstStyle/>
          <a:p>
            <a:r>
              <a:rPr lang="en-US" sz="2100"/>
              <a:t>Number of HCTs in the US Reported to CIBMTR by Transplant Type</a:t>
            </a:r>
          </a:p>
        </p:txBody>
      </p:sp>
      <p:pic>
        <p:nvPicPr>
          <p:cNvPr id="3" name="Picture 2">
            <a:extLst>
              <a:ext uri="{FF2B5EF4-FFF2-40B4-BE49-F238E27FC236}">
                <a16:creationId xmlns:a16="http://schemas.microsoft.com/office/drawing/2014/main" id="{8D77B502-4F94-433B-9B3D-CC1F6F323208}"/>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468695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F0CD94-0658-4BA9-950B-6BE988F73608}"/>
              </a:ext>
            </a:extLst>
          </p:cNvPr>
          <p:cNvSpPr>
            <a:spLocks noGrp="1"/>
          </p:cNvSpPr>
          <p:nvPr>
            <p:ph type="title"/>
          </p:nvPr>
        </p:nvSpPr>
        <p:spPr/>
        <p:txBody>
          <a:bodyPr>
            <a:normAutofit fontScale="90000"/>
          </a:bodyPr>
          <a:lstStyle/>
          <a:p>
            <a:r>
              <a:rPr lang="en-US" sz="2100"/>
              <a:t>Survival after Allogeneic HCTs for Myelodysplastic Syndromes (MDS), </a:t>
            </a:r>
            <a:r>
              <a:rPr lang="en-US"/>
              <a:t>Using Matched Donors, </a:t>
            </a:r>
            <a:r>
              <a:rPr lang="en-US" sz="2100"/>
              <a:t>Age ≥18 Years, </a:t>
            </a:r>
            <a:r>
              <a:rPr lang="en-US"/>
              <a:t>in the US, </a:t>
            </a:r>
            <a:r>
              <a:rPr lang="en-US" sz="2100"/>
              <a:t>2009-2019</a:t>
            </a:r>
          </a:p>
        </p:txBody>
      </p:sp>
      <p:pic>
        <p:nvPicPr>
          <p:cNvPr id="3" name="Picture 2">
            <a:extLst>
              <a:ext uri="{FF2B5EF4-FFF2-40B4-BE49-F238E27FC236}">
                <a16:creationId xmlns:a16="http://schemas.microsoft.com/office/drawing/2014/main" id="{934AB851-AD10-432F-B5E8-3BC90FC26B7C}"/>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762466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3B1A959-DF81-4682-BF86-3167BFE18E06}"/>
              </a:ext>
            </a:extLst>
          </p:cNvPr>
          <p:cNvSpPr>
            <a:spLocks noGrp="1"/>
          </p:cNvSpPr>
          <p:nvPr>
            <p:ph type="title"/>
          </p:nvPr>
        </p:nvSpPr>
        <p:spPr/>
        <p:txBody>
          <a:bodyPr>
            <a:normAutofit fontScale="90000"/>
          </a:bodyPr>
          <a:lstStyle/>
          <a:p>
            <a:r>
              <a:rPr lang="en-US" sz="2100"/>
              <a:t>Survival after Allogeneic HCTs for Myelodysplastic Syndromes (MDS), </a:t>
            </a:r>
            <a:r>
              <a:rPr lang="en-US"/>
              <a:t>Using Mismatched Donors, </a:t>
            </a:r>
            <a:r>
              <a:rPr lang="en-US" sz="2100"/>
              <a:t>Age ≥18 years, </a:t>
            </a:r>
            <a:r>
              <a:rPr lang="en-US"/>
              <a:t>in the US, </a:t>
            </a:r>
            <a:r>
              <a:rPr lang="en-US" sz="2100"/>
              <a:t>2009-2019</a:t>
            </a:r>
          </a:p>
        </p:txBody>
      </p:sp>
      <p:pic>
        <p:nvPicPr>
          <p:cNvPr id="3" name="Picture 2">
            <a:extLst>
              <a:ext uri="{FF2B5EF4-FFF2-40B4-BE49-F238E27FC236}">
                <a16:creationId xmlns:a16="http://schemas.microsoft.com/office/drawing/2014/main" id="{A5BCC35C-1545-4FAC-B23A-94F3B1115CF5}"/>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794557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CD23018-789A-482E-8F48-8A900C95D2DE}"/>
              </a:ext>
            </a:extLst>
          </p:cNvPr>
          <p:cNvSpPr>
            <a:spLocks noGrp="1"/>
          </p:cNvSpPr>
          <p:nvPr>
            <p:ph type="title"/>
          </p:nvPr>
        </p:nvSpPr>
        <p:spPr/>
        <p:txBody>
          <a:bodyPr>
            <a:normAutofit fontScale="90000"/>
          </a:bodyPr>
          <a:lstStyle/>
          <a:p>
            <a:r>
              <a:rPr lang="en-US" sz="2100"/>
              <a:t>Trends in Survival after Allogeneic HCTs for </a:t>
            </a:r>
            <a:r>
              <a:rPr lang="en-US"/>
              <a:t>Myelodysplastic</a:t>
            </a:r>
            <a:br>
              <a:rPr lang="en-US"/>
            </a:br>
            <a:r>
              <a:rPr lang="en-US"/>
              <a:t>Syndromes (MDS)</a:t>
            </a:r>
            <a:r>
              <a:rPr lang="en-US" sz="2100"/>
              <a:t>, </a:t>
            </a:r>
            <a:r>
              <a:rPr lang="en-US"/>
              <a:t>A</a:t>
            </a:r>
            <a:r>
              <a:rPr lang="en-US" sz="2100"/>
              <a:t>ge ≥18 Years, </a:t>
            </a:r>
            <a:r>
              <a:rPr lang="en-US"/>
              <a:t>in the US, </a:t>
            </a:r>
            <a:r>
              <a:rPr lang="en-US" sz="2100"/>
              <a:t>2001-2019</a:t>
            </a:r>
          </a:p>
        </p:txBody>
      </p:sp>
      <p:pic>
        <p:nvPicPr>
          <p:cNvPr id="3" name="Picture 2">
            <a:extLst>
              <a:ext uri="{FF2B5EF4-FFF2-40B4-BE49-F238E27FC236}">
                <a16:creationId xmlns:a16="http://schemas.microsoft.com/office/drawing/2014/main" id="{2AF317E6-3D6E-4807-9D25-4E6D4C39BC0F}"/>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427839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5883C7F-8916-41E7-82C4-5DCEDE7A9DF7}"/>
              </a:ext>
            </a:extLst>
          </p:cNvPr>
          <p:cNvSpPr>
            <a:spLocks noGrp="1"/>
          </p:cNvSpPr>
          <p:nvPr>
            <p:ph type="title"/>
          </p:nvPr>
        </p:nvSpPr>
        <p:spPr/>
        <p:txBody>
          <a:bodyPr>
            <a:normAutofit fontScale="90000"/>
          </a:bodyPr>
          <a:lstStyle/>
          <a:p>
            <a:r>
              <a:rPr lang="en-US"/>
              <a:t>Causes of Death after Matched Related Donor HCTs in the US, 2018-2019</a:t>
            </a:r>
          </a:p>
        </p:txBody>
      </p:sp>
      <p:pic>
        <p:nvPicPr>
          <p:cNvPr id="3" name="Picture 2">
            <a:extLst>
              <a:ext uri="{FF2B5EF4-FFF2-40B4-BE49-F238E27FC236}">
                <a16:creationId xmlns:a16="http://schemas.microsoft.com/office/drawing/2014/main" id="{89D772DC-D556-45F9-A1DF-0BCB30A909F3}"/>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60364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4418BBF-41C6-44B8-A744-BF9428E73438}"/>
              </a:ext>
            </a:extLst>
          </p:cNvPr>
          <p:cNvSpPr>
            <a:spLocks noGrp="1"/>
          </p:cNvSpPr>
          <p:nvPr>
            <p:ph type="title"/>
          </p:nvPr>
        </p:nvSpPr>
        <p:spPr/>
        <p:txBody>
          <a:bodyPr>
            <a:normAutofit fontScale="90000"/>
          </a:bodyPr>
          <a:lstStyle/>
          <a:p>
            <a:r>
              <a:rPr lang="en-US"/>
              <a:t>Causes of Death after Matched Unrelated Donor HCTs in the US, 2018-2019</a:t>
            </a:r>
          </a:p>
        </p:txBody>
      </p:sp>
      <p:pic>
        <p:nvPicPr>
          <p:cNvPr id="3" name="Picture 2">
            <a:extLst>
              <a:ext uri="{FF2B5EF4-FFF2-40B4-BE49-F238E27FC236}">
                <a16:creationId xmlns:a16="http://schemas.microsoft.com/office/drawing/2014/main" id="{881502FF-29EA-444F-AF95-413062A4D54E}"/>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61315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786" y="125594"/>
            <a:ext cx="7606427" cy="563708"/>
          </a:xfrm>
        </p:spPr>
        <p:txBody>
          <a:bodyPr>
            <a:normAutofit/>
          </a:bodyPr>
          <a:lstStyle/>
          <a:p>
            <a:r>
              <a:rPr lang="en-US" sz="3200"/>
              <a:t>DISCLOSURES</a:t>
            </a:r>
          </a:p>
        </p:txBody>
      </p:sp>
      <p:graphicFrame>
        <p:nvGraphicFramePr>
          <p:cNvPr id="4" name="Table 3">
            <a:extLst>
              <a:ext uri="{FF2B5EF4-FFF2-40B4-BE49-F238E27FC236}">
                <a16:creationId xmlns:a16="http://schemas.microsoft.com/office/drawing/2014/main" id="{6C0ED771-CA80-5049-ACC6-DC014FE27339}"/>
              </a:ext>
            </a:extLst>
          </p:cNvPr>
          <p:cNvGraphicFramePr>
            <a:graphicFrameLocks noGrp="1"/>
          </p:cNvGraphicFramePr>
          <p:nvPr>
            <p:extLst>
              <p:ext uri="{D42A27DB-BD31-4B8C-83A1-F6EECF244321}">
                <p14:modId xmlns:p14="http://schemas.microsoft.com/office/powerpoint/2010/main" val="2409739188"/>
              </p:ext>
            </p:extLst>
          </p:nvPr>
        </p:nvGraphicFramePr>
        <p:xfrm>
          <a:off x="1330728" y="1313180"/>
          <a:ext cx="6096000" cy="4409440"/>
        </p:xfrm>
        <a:graphic>
          <a:graphicData uri="http://schemas.openxmlformats.org/drawingml/2006/table">
            <a:tbl>
              <a:tblPr firstRow="1" bandRow="1">
                <a:tableStyleId>{22838BEF-8BB2-4498-84A7-C5851F593DF1}</a:tableStyleId>
              </a:tblPr>
              <a:tblGrid>
                <a:gridCol w="3048000">
                  <a:extLst>
                    <a:ext uri="{9D8B030D-6E8A-4147-A177-3AD203B41FA5}">
                      <a16:colId xmlns:a16="http://schemas.microsoft.com/office/drawing/2014/main" val="1569890240"/>
                    </a:ext>
                  </a:extLst>
                </a:gridCol>
                <a:gridCol w="3048000">
                  <a:extLst>
                    <a:ext uri="{9D8B030D-6E8A-4147-A177-3AD203B41FA5}">
                      <a16:colId xmlns:a16="http://schemas.microsoft.com/office/drawing/2014/main" val="1810429210"/>
                    </a:ext>
                  </a:extLst>
                </a:gridCol>
              </a:tblGrid>
              <a:tr h="370840">
                <a:tc>
                  <a:txBody>
                    <a:bodyPr/>
                    <a:lstStyle/>
                    <a:p>
                      <a:r>
                        <a:rPr lang="en-US" b="0"/>
                        <a:t>Principal investigator role</a:t>
                      </a:r>
                    </a:p>
                  </a:txBody>
                  <a:tcPr/>
                </a:tc>
                <a:tc>
                  <a:txBody>
                    <a:bodyPr/>
                    <a:lstStyle/>
                    <a:p>
                      <a:r>
                        <a:rPr lang="en-US" b="0" err="1"/>
                        <a:t>Samus</a:t>
                      </a:r>
                      <a:r>
                        <a:rPr lang="en-US" b="0"/>
                        <a:t>, Pfizer; </a:t>
                      </a:r>
                      <a:r>
                        <a:rPr lang="en-US" b="0" err="1"/>
                        <a:t>Autolus</a:t>
                      </a:r>
                      <a:endParaRPr lang="en-US" b="0"/>
                    </a:p>
                  </a:txBody>
                  <a:tcPr/>
                </a:tc>
                <a:extLst>
                  <a:ext uri="{0D108BD9-81ED-4DB2-BD59-A6C34878D82A}">
                    <a16:rowId xmlns:a16="http://schemas.microsoft.com/office/drawing/2014/main" val="3371829450"/>
                  </a:ext>
                </a:extLst>
              </a:tr>
              <a:tr h="370840">
                <a:tc>
                  <a:txBody>
                    <a:bodyPr/>
                    <a:lstStyle/>
                    <a:p>
                      <a:r>
                        <a:rPr lang="en-US"/>
                        <a:t>Employee</a:t>
                      </a:r>
                    </a:p>
                  </a:txBody>
                  <a:tcPr/>
                </a:tc>
                <a:tc>
                  <a:txBody>
                    <a:bodyPr/>
                    <a:lstStyle/>
                    <a:p>
                      <a:r>
                        <a:rPr lang="en-US"/>
                        <a:t>None</a:t>
                      </a:r>
                    </a:p>
                  </a:txBody>
                  <a:tcPr/>
                </a:tc>
                <a:extLst>
                  <a:ext uri="{0D108BD9-81ED-4DB2-BD59-A6C34878D82A}">
                    <a16:rowId xmlns:a16="http://schemas.microsoft.com/office/drawing/2014/main" val="1786173586"/>
                  </a:ext>
                </a:extLst>
              </a:tr>
              <a:tr h="370840">
                <a:tc>
                  <a:txBody>
                    <a:bodyPr/>
                    <a:lstStyle/>
                    <a:p>
                      <a:r>
                        <a:rPr lang="en-US"/>
                        <a:t>Consultant </a:t>
                      </a:r>
                    </a:p>
                  </a:txBody>
                  <a:tcPr/>
                </a:tc>
                <a:tc>
                  <a:txBody>
                    <a:bodyPr/>
                    <a:lstStyle/>
                    <a:p>
                      <a:r>
                        <a:rPr lang="en-US"/>
                        <a:t>None</a:t>
                      </a:r>
                    </a:p>
                  </a:txBody>
                  <a:tcPr/>
                </a:tc>
                <a:extLst>
                  <a:ext uri="{0D108BD9-81ED-4DB2-BD59-A6C34878D82A}">
                    <a16:rowId xmlns:a16="http://schemas.microsoft.com/office/drawing/2014/main" val="743178239"/>
                  </a:ext>
                </a:extLst>
              </a:tr>
              <a:tr h="370840">
                <a:tc>
                  <a:txBody>
                    <a:bodyPr/>
                    <a:lstStyle/>
                    <a:p>
                      <a:r>
                        <a:rPr lang="en-US"/>
                        <a:t>Speakers' bureau</a:t>
                      </a:r>
                    </a:p>
                  </a:txBody>
                  <a:tcPr/>
                </a:tc>
                <a:tc>
                  <a:txBody>
                    <a:bodyPr/>
                    <a:lstStyle/>
                    <a:p>
                      <a:r>
                        <a:rPr lang="en-US"/>
                        <a:t>None</a:t>
                      </a:r>
                    </a:p>
                  </a:txBody>
                  <a:tcPr/>
                </a:tc>
                <a:extLst>
                  <a:ext uri="{0D108BD9-81ED-4DB2-BD59-A6C34878D82A}">
                    <a16:rowId xmlns:a16="http://schemas.microsoft.com/office/drawing/2014/main" val="3129189736"/>
                  </a:ext>
                </a:extLst>
              </a:tr>
              <a:tr h="370840">
                <a:tc>
                  <a:txBody>
                    <a:bodyPr/>
                    <a:lstStyle/>
                    <a:p>
                      <a:r>
                        <a:rPr lang="en-US"/>
                        <a:t>Scientific Advisory Board</a:t>
                      </a:r>
                    </a:p>
                  </a:txBody>
                  <a:tcPr/>
                </a:tc>
                <a:tc>
                  <a:txBody>
                    <a:bodyPr/>
                    <a:lstStyle/>
                    <a:p>
                      <a:r>
                        <a:rPr lang="en-US"/>
                        <a:t>Blueprint Medicines, Sanofi, BMS Therapeutics, Spark Therapeutics.  </a:t>
                      </a:r>
                    </a:p>
                  </a:txBody>
                  <a:tcPr/>
                </a:tc>
                <a:extLst>
                  <a:ext uri="{0D108BD9-81ED-4DB2-BD59-A6C34878D82A}">
                    <a16:rowId xmlns:a16="http://schemas.microsoft.com/office/drawing/2014/main" val="1506079770"/>
                  </a:ext>
                </a:extLst>
              </a:tr>
              <a:tr h="370840">
                <a:tc>
                  <a:txBody>
                    <a:bodyPr/>
                    <a:lstStyle/>
                    <a:p>
                      <a:r>
                        <a:rPr lang="en-US"/>
                        <a:t>Others</a:t>
                      </a:r>
                    </a:p>
                  </a:txBody>
                  <a:tcPr/>
                </a:tc>
                <a:tc>
                  <a:txBody>
                    <a:bodyPr/>
                    <a:lstStyle/>
                    <a:p>
                      <a:pPr marL="285750" indent="-285750">
                        <a:buFontTx/>
                        <a:buChar char="-"/>
                      </a:pPr>
                      <a:r>
                        <a:rPr lang="en-US"/>
                        <a:t>NCCN panel member: MPN, systemic </a:t>
                      </a:r>
                      <a:r>
                        <a:rPr lang="en-US" err="1"/>
                        <a:t>mastocytosis</a:t>
                      </a:r>
                      <a:r>
                        <a:rPr lang="en-US"/>
                        <a:t> and Clonal Lymphoid/</a:t>
                      </a:r>
                      <a:r>
                        <a:rPr lang="en-US" err="1"/>
                        <a:t>Myeoid</a:t>
                      </a:r>
                      <a:r>
                        <a:rPr lang="en-US"/>
                        <a:t> Neoplasms. </a:t>
                      </a:r>
                    </a:p>
                    <a:p>
                      <a:pPr marL="285750" indent="-285750">
                        <a:buFontTx/>
                        <a:buChar char="-"/>
                      </a:pPr>
                      <a:r>
                        <a:rPr lang="en-US"/>
                        <a:t>Discussion on molecules in clinical trial</a:t>
                      </a:r>
                    </a:p>
                  </a:txBody>
                  <a:tcPr/>
                </a:tc>
                <a:extLst>
                  <a:ext uri="{0D108BD9-81ED-4DB2-BD59-A6C34878D82A}">
                    <a16:rowId xmlns:a16="http://schemas.microsoft.com/office/drawing/2014/main" val="501996375"/>
                  </a:ext>
                </a:extLst>
              </a:tr>
            </a:tbl>
          </a:graphicData>
        </a:graphic>
      </p:graphicFrame>
    </p:spTree>
    <p:extLst>
      <p:ext uri="{BB962C8B-B14F-4D97-AF65-F5344CB8AC3E}">
        <p14:creationId xmlns:p14="http://schemas.microsoft.com/office/powerpoint/2010/main" val="76832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88CC8D-FE4F-49A2-861B-C0EC0C714561}"/>
              </a:ext>
            </a:extLst>
          </p:cNvPr>
          <p:cNvSpPr>
            <a:spLocks noGrp="1"/>
          </p:cNvSpPr>
          <p:nvPr>
            <p:ph type="title"/>
          </p:nvPr>
        </p:nvSpPr>
        <p:spPr/>
        <p:txBody>
          <a:bodyPr>
            <a:normAutofit fontScale="90000"/>
          </a:bodyPr>
          <a:lstStyle/>
          <a:p>
            <a:r>
              <a:rPr lang="en-US"/>
              <a:t>Causes of Death after Haploidentical Donor</a:t>
            </a:r>
            <a:r>
              <a:rPr lang="en-US" baseline="30000"/>
              <a:t># </a:t>
            </a:r>
            <a:r>
              <a:rPr lang="en-US"/>
              <a:t>HCTs in the US, 2018-2019</a:t>
            </a:r>
          </a:p>
        </p:txBody>
      </p:sp>
      <p:pic>
        <p:nvPicPr>
          <p:cNvPr id="3" name="Picture 2">
            <a:extLst>
              <a:ext uri="{FF2B5EF4-FFF2-40B4-BE49-F238E27FC236}">
                <a16:creationId xmlns:a16="http://schemas.microsoft.com/office/drawing/2014/main" id="{3ECBB384-A26D-4801-9416-E04934E07EC1}"/>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951315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12AE24-139C-41ED-87D5-46AE23E62F00}"/>
              </a:ext>
            </a:extLst>
          </p:cNvPr>
          <p:cNvSpPr>
            <a:spLocks noGrp="1"/>
          </p:cNvSpPr>
          <p:nvPr>
            <p:ph type="title"/>
          </p:nvPr>
        </p:nvSpPr>
        <p:spPr/>
        <p:txBody>
          <a:bodyPr>
            <a:normAutofit fontScale="90000"/>
          </a:bodyPr>
          <a:lstStyle/>
          <a:p>
            <a:r>
              <a:rPr lang="en-US"/>
              <a:t>Causes of Death after Mismatched Unrelated Donor HCTs in the US, 2018-2019</a:t>
            </a:r>
          </a:p>
        </p:txBody>
      </p:sp>
      <p:pic>
        <p:nvPicPr>
          <p:cNvPr id="3" name="Picture 2">
            <a:extLst>
              <a:ext uri="{FF2B5EF4-FFF2-40B4-BE49-F238E27FC236}">
                <a16:creationId xmlns:a16="http://schemas.microsoft.com/office/drawing/2014/main" id="{FBC2175C-E4AA-43D0-8B9E-3B0B568BA710}"/>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306548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504000" y="5543090"/>
            <a:ext cx="8640000" cy="923400"/>
          </a:xfrm>
          <a:prstGeom prst="rect">
            <a:avLst/>
          </a:prstGeom>
          <a:noFill/>
          <a:ln>
            <a:noFill/>
          </a:ln>
        </p:spPr>
        <p:txBody>
          <a:bodyPr lIns="90000" tIns="46800" rIns="90000" bIns="46800"/>
          <a:lstStyle/>
          <a:p>
            <a:endParaRPr lang="en-US" sz="1200" b="0" strike="noStrike" spc="-1">
              <a:solidFill>
                <a:srgbClr val="000000"/>
              </a:solidFill>
              <a:latin typeface="Arial"/>
            </a:endParaRPr>
          </a:p>
        </p:txBody>
      </p:sp>
      <p:sp>
        <p:nvSpPr>
          <p:cNvPr id="39" name="TextShape 2"/>
          <p:cNvSpPr txBox="1"/>
          <p:nvPr/>
        </p:nvSpPr>
        <p:spPr>
          <a:xfrm>
            <a:off x="4876800" y="6455880"/>
            <a:ext cx="3881461" cy="220717"/>
          </a:xfrm>
          <a:prstGeom prst="rect">
            <a:avLst/>
          </a:prstGeom>
          <a:noFill/>
          <a:ln>
            <a:noFill/>
          </a:ln>
        </p:spPr>
        <p:txBody>
          <a:bodyPr lIns="90000" tIns="45000" rIns="90000" bIns="45000"/>
          <a:lstStyle/>
          <a:p>
            <a:r>
              <a:rPr lang="en-US" sz="800" b="0" strike="noStrike" spc="-1" err="1">
                <a:solidFill>
                  <a:srgbClr val="000000"/>
                </a:solidFill>
                <a:latin typeface="Arial"/>
              </a:rPr>
              <a:t>Ryotaro</a:t>
            </a:r>
            <a:r>
              <a:rPr lang="en-US" sz="800" b="0" strike="noStrike" spc="-1">
                <a:solidFill>
                  <a:srgbClr val="000000"/>
                </a:solidFill>
                <a:latin typeface="Arial"/>
              </a:rPr>
              <a:t> Nakamur</a:t>
            </a:r>
            <a:r>
              <a:rPr lang="en-US" sz="800" spc="-1">
                <a:solidFill>
                  <a:srgbClr val="000000"/>
                </a:solidFill>
                <a:latin typeface="Arial"/>
              </a:rPr>
              <a:t>a </a:t>
            </a:r>
            <a:r>
              <a:rPr lang="en-US" sz="800" spc="-1" err="1">
                <a:solidFill>
                  <a:srgbClr val="000000"/>
                </a:solidFill>
                <a:latin typeface="Arial"/>
              </a:rPr>
              <a:t>etal</a:t>
            </a:r>
            <a:r>
              <a:rPr lang="en-US" sz="800" spc="-1">
                <a:solidFill>
                  <a:srgbClr val="000000"/>
                </a:solidFill>
                <a:latin typeface="Arial"/>
              </a:rPr>
              <a:t>. </a:t>
            </a:r>
            <a:r>
              <a:rPr lang="en-US" sz="800" b="0" i="1" strike="noStrike" spc="-1">
                <a:solidFill>
                  <a:srgbClr val="000000"/>
                </a:solidFill>
                <a:latin typeface="Arial"/>
              </a:rPr>
              <a:t>Journal of Clinical Oncology</a:t>
            </a:r>
            <a:r>
              <a:rPr lang="en-US" sz="800" b="0" strike="noStrike" spc="-1">
                <a:solidFill>
                  <a:srgbClr val="000000"/>
                </a:solidFill>
                <a:latin typeface="Arial"/>
              </a:rPr>
              <a:t> 2021 393328-3339.</a:t>
            </a:r>
          </a:p>
        </p:txBody>
      </p:sp>
      <p:pic>
        <p:nvPicPr>
          <p:cNvPr id="40" name="Main graphic"/>
          <p:cNvPicPr/>
          <p:nvPr/>
        </p:nvPicPr>
        <p:blipFill>
          <a:blip r:embed="rId3"/>
          <a:stretch/>
        </p:blipFill>
        <p:spPr>
          <a:xfrm>
            <a:off x="1435502" y="1487433"/>
            <a:ext cx="5840640" cy="3809880"/>
          </a:xfrm>
          <a:prstGeom prst="rect">
            <a:avLst/>
          </a:prstGeom>
          <a:ln>
            <a:noFill/>
          </a:ln>
        </p:spPr>
      </p:pic>
      <p:sp>
        <p:nvSpPr>
          <p:cNvPr id="2" name="TextBox 1">
            <a:extLst>
              <a:ext uri="{FF2B5EF4-FFF2-40B4-BE49-F238E27FC236}">
                <a16:creationId xmlns:a16="http://schemas.microsoft.com/office/drawing/2014/main" id="{F3FF9E4F-D289-F96F-0A78-3733107B342D}"/>
              </a:ext>
            </a:extLst>
          </p:cNvPr>
          <p:cNvSpPr txBox="1"/>
          <p:nvPr/>
        </p:nvSpPr>
        <p:spPr>
          <a:xfrm>
            <a:off x="641131" y="146028"/>
            <a:ext cx="8117130" cy="923330"/>
          </a:xfrm>
          <a:prstGeom prst="rect">
            <a:avLst/>
          </a:prstGeom>
          <a:noFill/>
        </p:spPr>
        <p:txBody>
          <a:bodyPr wrap="square" rtlCol="0">
            <a:spAutoFit/>
          </a:bodyPr>
          <a:lstStyle/>
          <a:p>
            <a:r>
              <a:rPr lang="en-US" b="1" i="0">
                <a:solidFill>
                  <a:srgbClr val="222222"/>
                </a:solidFill>
                <a:effectLst/>
                <a:latin typeface="Noto Sans" panose="020B0502040504020204" pitchFamily="34" charset="0"/>
              </a:rPr>
              <a:t>Biologic Assignment Trial of Reduced-Intensity Hematopoietic Cell Transplantation Based on Donor Availability in Patients 50-75 Years of Age With Advanced Myelodysplastic Syndrome (BMT CTN 1102)</a:t>
            </a:r>
          </a:p>
        </p:txBody>
      </p:sp>
      <p:sp>
        <p:nvSpPr>
          <p:cNvPr id="3" name="TextBox 2">
            <a:extLst>
              <a:ext uri="{FF2B5EF4-FFF2-40B4-BE49-F238E27FC236}">
                <a16:creationId xmlns:a16="http://schemas.microsoft.com/office/drawing/2014/main" id="{3B92642A-2093-493F-B915-28C201147203}"/>
              </a:ext>
            </a:extLst>
          </p:cNvPr>
          <p:cNvSpPr txBox="1"/>
          <p:nvPr/>
        </p:nvSpPr>
        <p:spPr>
          <a:xfrm>
            <a:off x="1181587" y="5543090"/>
            <a:ext cx="6348469" cy="369332"/>
          </a:xfrm>
          <a:prstGeom prst="rect">
            <a:avLst/>
          </a:prstGeom>
          <a:noFill/>
        </p:spPr>
        <p:txBody>
          <a:bodyPr wrap="none" rtlCol="0">
            <a:spAutoFit/>
          </a:bodyPr>
          <a:lstStyle/>
          <a:p>
            <a:r>
              <a:rPr lang="en-US" b="1" i="0" u="sng">
                <a:solidFill>
                  <a:srgbClr val="C00000"/>
                </a:solidFill>
                <a:effectLst/>
                <a:latin typeface="system-ui"/>
              </a:rPr>
              <a:t>50-75 years of age with intermediate-2 or high-risk de novo MDS</a:t>
            </a:r>
            <a:endParaRPr lang="en-US" b="1" u="sng">
              <a:solidFill>
                <a:srgbClr val="C00000"/>
              </a:solidFill>
            </a:endParaRP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683172" y="4668641"/>
            <a:ext cx="8208828" cy="1338120"/>
          </a:xfrm>
          <a:prstGeom prst="rect">
            <a:avLst/>
          </a:prstGeom>
          <a:noFill/>
          <a:ln>
            <a:noFill/>
          </a:ln>
        </p:spPr>
        <p:txBody>
          <a:bodyPr lIns="90000" tIns="46800" rIns="90000" bIns="46800"/>
          <a:lstStyle/>
          <a:p>
            <a:r>
              <a:rPr lang="en-US" sz="1200" b="0" i="1" strike="noStrike" spc="-1" baseline="-25000">
                <a:solidFill>
                  <a:srgbClr val="000000"/>
                </a:solidFill>
                <a:latin typeface="Arial"/>
              </a:rPr>
              <a:t>FIG 2. (A) Estimates of OS after registration. OS curves are adjusted for age, race or ethnicity, performance status, IPSS score, duration of disease, and response to HMA in an intention-to-treat analysis. (B) Forest plot of subgroup analyses for OS. The forest plot shows the OR of OS at 3 years for Donor versus No-Donor arm subjects in subgroups determined by age, race or ethnicity, performance status, IPSS score, duration of disease, and response to HMA. NOTE. x-axis has a logarithmic scale. (C) Estimates of LFS after registration. LFS curves are adjusted for age, race or ethnicity, performance status, IPSS score, duration of disease, and response to HMA in an intention-to-treat analysis. (D) Forest plot of subgroup analyses for LFS. The forest plot shows the OR for LFS at 3 years after consent for Donor versus No-Donor arm subjects in subgroups determined by age, race or ethnicity, performance status, IPSS score, duration of disease, and response to HMA. NOTE. x-axis has a logarithmic scale. HMA, hypomethylating agent; IPSS, International Prognostic Scoring System; IPSS-R, Revised International Prognostic Scoring System; LFS, leukemia-free survival; MDS, myelodysplastic syndromes; OR, odds ratio; OS, overall survival.</a:t>
            </a:r>
            <a:endParaRPr lang="en-US" sz="1200" b="0" strike="noStrike" spc="-1">
              <a:solidFill>
                <a:srgbClr val="000000"/>
              </a:solidFill>
              <a:latin typeface="Arial"/>
            </a:endParaRPr>
          </a:p>
        </p:txBody>
      </p:sp>
      <p:pic>
        <p:nvPicPr>
          <p:cNvPr id="40" name="Main graphic"/>
          <p:cNvPicPr/>
          <p:nvPr/>
        </p:nvPicPr>
        <p:blipFill>
          <a:blip r:embed="rId2"/>
          <a:stretch/>
        </p:blipFill>
        <p:spPr>
          <a:xfrm>
            <a:off x="1441939" y="677737"/>
            <a:ext cx="2694960" cy="3809880"/>
          </a:xfrm>
          <a:prstGeom prst="rect">
            <a:avLst/>
          </a:prstGeom>
          <a:ln>
            <a:noFill/>
          </a:ln>
        </p:spPr>
      </p:pic>
      <p:pic>
        <p:nvPicPr>
          <p:cNvPr id="3" name="Main graphic">
            <a:extLst>
              <a:ext uri="{FF2B5EF4-FFF2-40B4-BE49-F238E27FC236}">
                <a16:creationId xmlns:a16="http://schemas.microsoft.com/office/drawing/2014/main" id="{E42647DD-43C5-B99C-E22A-1546BA2FDDC8}"/>
              </a:ext>
            </a:extLst>
          </p:cNvPr>
          <p:cNvPicPr/>
          <p:nvPr/>
        </p:nvPicPr>
        <p:blipFill>
          <a:blip r:embed="rId3"/>
          <a:stretch/>
        </p:blipFill>
        <p:spPr>
          <a:xfrm>
            <a:off x="5194932" y="677737"/>
            <a:ext cx="2609640" cy="3809880"/>
          </a:xfrm>
          <a:prstGeom prst="rect">
            <a:avLst/>
          </a:prstGeom>
          <a:ln>
            <a:noFill/>
          </a:ln>
        </p:spPr>
      </p:pic>
      <p:sp>
        <p:nvSpPr>
          <p:cNvPr id="4" name="TextShape 1">
            <a:extLst>
              <a:ext uri="{FF2B5EF4-FFF2-40B4-BE49-F238E27FC236}">
                <a16:creationId xmlns:a16="http://schemas.microsoft.com/office/drawing/2014/main" id="{DDF5BBDC-E843-4DE9-53A1-7206A1F0938E}"/>
              </a:ext>
            </a:extLst>
          </p:cNvPr>
          <p:cNvSpPr txBox="1"/>
          <p:nvPr/>
        </p:nvSpPr>
        <p:spPr>
          <a:xfrm>
            <a:off x="683171" y="5874155"/>
            <a:ext cx="7556940" cy="716040"/>
          </a:xfrm>
          <a:prstGeom prst="rect">
            <a:avLst/>
          </a:prstGeom>
          <a:noFill/>
          <a:ln>
            <a:noFill/>
          </a:ln>
        </p:spPr>
        <p:txBody>
          <a:bodyPr lIns="90000" tIns="46800" rIns="90000" bIns="46800"/>
          <a:lstStyle/>
          <a:p>
            <a:r>
              <a:rPr lang="en-US" sz="1200" b="0" i="1" strike="noStrike" spc="-1" baseline="-25000">
                <a:solidFill>
                  <a:srgbClr val="000000"/>
                </a:solidFill>
                <a:latin typeface="Arial"/>
              </a:rPr>
              <a:t>FIG 3. (A) Estimates of OS after registration, as-treated analysis. OS curves are adjusted for age, race or ethnicity, performance status, IPSS score, duration of disease, and response to HMA in an as-treated analysis. (B) Estimates of LFS after registration, as-treated analysis. LFS curves are adjusted for age, race or ethnicity, performance status, IPSS score, duration of disease, and response to HMA in an as-treated analysis. HMA, hypomethylating agent; IPSS, International Prognostic Scoring System; LFS, leukemia-free survival; OS, overall survival.</a:t>
            </a:r>
            <a:endParaRPr lang="en-US" sz="1200" b="0" strike="noStrike" spc="-1">
              <a:solidFill>
                <a:srgbClr val="000000"/>
              </a:solidFill>
              <a:latin typeface="Arial"/>
            </a:endParaRP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58544C-F6CC-7839-2E52-2B0FC6391B90}"/>
              </a:ext>
            </a:extLst>
          </p:cNvPr>
          <p:cNvSpPr>
            <a:spLocks noGrp="1"/>
          </p:cNvSpPr>
          <p:nvPr>
            <p:ph type="ctrTitle"/>
          </p:nvPr>
        </p:nvSpPr>
        <p:spPr/>
        <p:txBody>
          <a:bodyPr/>
          <a:lstStyle/>
          <a:p>
            <a:r>
              <a:rPr lang="en-US"/>
              <a:t>APLASTIC ANEMIA</a:t>
            </a:r>
          </a:p>
        </p:txBody>
      </p:sp>
    </p:spTree>
    <p:extLst>
      <p:ext uri="{BB962C8B-B14F-4D97-AF65-F5344CB8AC3E}">
        <p14:creationId xmlns:p14="http://schemas.microsoft.com/office/powerpoint/2010/main" val="1080809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F929-7531-B501-70DE-79EF06437D21}"/>
              </a:ext>
            </a:extLst>
          </p:cNvPr>
          <p:cNvSpPr>
            <a:spLocks noGrp="1"/>
          </p:cNvSpPr>
          <p:nvPr>
            <p:ph type="title"/>
          </p:nvPr>
        </p:nvSpPr>
        <p:spPr>
          <a:xfrm>
            <a:off x="956667" y="336332"/>
            <a:ext cx="7606427" cy="546294"/>
          </a:xfrm>
        </p:spPr>
        <p:txBody>
          <a:bodyPr>
            <a:normAutofit fontScale="90000"/>
          </a:bodyPr>
          <a:lstStyle/>
          <a:p>
            <a:r>
              <a:rPr lang="en-US"/>
              <a:t>Epidemiology</a:t>
            </a:r>
          </a:p>
        </p:txBody>
      </p:sp>
      <p:sp>
        <p:nvSpPr>
          <p:cNvPr id="3" name="Content Placeholder 2">
            <a:extLst>
              <a:ext uri="{FF2B5EF4-FFF2-40B4-BE49-F238E27FC236}">
                <a16:creationId xmlns:a16="http://schemas.microsoft.com/office/drawing/2014/main" id="{DEC4FE3E-363A-E513-EC5E-8BB2077916A3}"/>
              </a:ext>
            </a:extLst>
          </p:cNvPr>
          <p:cNvSpPr>
            <a:spLocks noGrp="1"/>
          </p:cNvSpPr>
          <p:nvPr>
            <p:ph idx="1"/>
          </p:nvPr>
        </p:nvSpPr>
        <p:spPr>
          <a:xfrm>
            <a:off x="930894" y="1453845"/>
            <a:ext cx="7282212" cy="4305824"/>
          </a:xfrm>
        </p:spPr>
        <p:txBody>
          <a:bodyPr>
            <a:normAutofit/>
          </a:bodyPr>
          <a:lstStyle/>
          <a:p>
            <a:pPr marL="285750" indent="-285750">
              <a:buFont typeface="Arial" panose="020B0604020202020204" pitchFamily="34" charset="0"/>
              <a:buChar char="•"/>
            </a:pPr>
            <a:r>
              <a:rPr lang="en-US" sz="2300">
                <a:solidFill>
                  <a:srgbClr val="333333"/>
                </a:solidFill>
                <a:latin typeface="Open Sans" panose="020B0606030504020204" pitchFamily="34" charset="0"/>
              </a:rPr>
              <a:t>Y</a:t>
            </a:r>
            <a:r>
              <a:rPr lang="en-US" sz="2300" b="0" i="0">
                <a:solidFill>
                  <a:srgbClr val="333333"/>
                </a:solidFill>
                <a:effectLst/>
                <a:latin typeface="Open Sans" panose="020B0606030504020204" pitchFamily="34" charset="0"/>
              </a:rPr>
              <a:t>oung individuals (age 10–25 years) and the elderly (&gt;60 years) are the most prone.</a:t>
            </a:r>
          </a:p>
          <a:p>
            <a:endParaRPr lang="en-US" sz="2300" b="0" i="0">
              <a:solidFill>
                <a:srgbClr val="333333"/>
              </a:solidFill>
              <a:effectLst/>
              <a:latin typeface="Open Sans" panose="020B0606030504020204" pitchFamily="34" charset="0"/>
            </a:endParaRPr>
          </a:p>
          <a:p>
            <a:pPr marL="285750" indent="-285750">
              <a:buFont typeface="Arial" panose="020B0604020202020204" pitchFamily="34" charset="0"/>
              <a:buChar char="•"/>
            </a:pPr>
            <a:r>
              <a:rPr lang="en-US" sz="2300">
                <a:solidFill>
                  <a:srgbClr val="333333"/>
                </a:solidFill>
                <a:latin typeface="Open Sans" panose="020B0606030504020204" pitchFamily="34" charset="0"/>
              </a:rPr>
              <a:t>I</a:t>
            </a:r>
            <a:r>
              <a:rPr lang="en-US" sz="2300" b="0" i="0">
                <a:solidFill>
                  <a:srgbClr val="333333"/>
                </a:solidFill>
                <a:effectLst/>
                <a:latin typeface="Open Sans" panose="020B0606030504020204" pitchFamily="34" charset="0"/>
              </a:rPr>
              <a:t>ncidence in the United States and Europe is below 2.5/million, while the incidence of AA in Asia is 2–3 times higher.</a:t>
            </a:r>
          </a:p>
          <a:p>
            <a:endParaRPr lang="en-US" sz="2300" b="0" i="0">
              <a:solidFill>
                <a:srgbClr val="333333"/>
              </a:solidFill>
              <a:effectLst/>
              <a:latin typeface="Open Sans" panose="020B0606030504020204" pitchFamily="34" charset="0"/>
            </a:endParaRPr>
          </a:p>
          <a:p>
            <a:pPr marL="285750" indent="-285750">
              <a:buFont typeface="Arial" panose="020B0604020202020204" pitchFamily="34" charset="0"/>
              <a:buChar char="•"/>
            </a:pPr>
            <a:r>
              <a:rPr lang="en-US" sz="2300" b="0" i="0">
                <a:solidFill>
                  <a:srgbClr val="333333"/>
                </a:solidFill>
                <a:effectLst/>
                <a:latin typeface="Open Sans" panose="020B0606030504020204" pitchFamily="34" charset="0"/>
              </a:rPr>
              <a:t>Environmental factors, such as drugs, toxins and chemicals may influence the incidence of AA</a:t>
            </a:r>
            <a:endParaRPr lang="en-US" sz="2300">
              <a:solidFill>
                <a:srgbClr val="333333"/>
              </a:solidFill>
              <a:latin typeface="Open Sans" panose="020B0606030504020204" pitchFamily="34" charset="0"/>
            </a:endParaRPr>
          </a:p>
          <a:p>
            <a:pPr marL="285750" indent="-285750">
              <a:buFont typeface="Arial" panose="020B0604020202020204" pitchFamily="34" charset="0"/>
              <a:buChar char="•"/>
            </a:pPr>
            <a:endParaRPr lang="en-US" sz="2300"/>
          </a:p>
        </p:txBody>
      </p:sp>
    </p:spTree>
    <p:extLst>
      <p:ext uri="{BB962C8B-B14F-4D97-AF65-F5344CB8AC3E}">
        <p14:creationId xmlns:p14="http://schemas.microsoft.com/office/powerpoint/2010/main" val="3501826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finition of aplastic anemia with severity criteria*">
            <a:extLst>
              <a:ext uri="{FF2B5EF4-FFF2-40B4-BE49-F238E27FC236}">
                <a16:creationId xmlns:a16="http://schemas.microsoft.com/office/drawing/2014/main" id="{7AD7431C-B9FA-38DE-25F8-4D52FB271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546" y="1891861"/>
            <a:ext cx="6622296" cy="3267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3DC220-4FB1-5124-6E28-50B8A6FD7835}"/>
              </a:ext>
            </a:extLst>
          </p:cNvPr>
          <p:cNvSpPr txBox="1"/>
          <p:nvPr/>
        </p:nvSpPr>
        <p:spPr>
          <a:xfrm>
            <a:off x="3794235" y="6463862"/>
            <a:ext cx="5086585" cy="276999"/>
          </a:xfrm>
          <a:prstGeom prst="rect">
            <a:avLst/>
          </a:prstGeom>
          <a:noFill/>
        </p:spPr>
        <p:txBody>
          <a:bodyPr wrap="none" rtlCol="0">
            <a:spAutoFit/>
          </a:bodyPr>
          <a:lstStyle/>
          <a:p>
            <a:r>
              <a:rPr lang="en-US" sz="1200" i="1">
                <a:solidFill>
                  <a:srgbClr val="1A1A1A"/>
                </a:solidFill>
                <a:latin typeface="acumin-pro"/>
              </a:rPr>
              <a:t>E Guinan . </a:t>
            </a:r>
            <a:r>
              <a:rPr lang="en-US" sz="1200" b="0" i="1">
                <a:solidFill>
                  <a:srgbClr val="1A1A1A"/>
                </a:solidFill>
                <a:effectLst/>
                <a:latin typeface="acumin-pro"/>
              </a:rPr>
              <a:t>Hematology Am Soc </a:t>
            </a:r>
            <a:r>
              <a:rPr lang="en-US" sz="1200" b="0" i="1" err="1">
                <a:solidFill>
                  <a:srgbClr val="1A1A1A"/>
                </a:solidFill>
                <a:effectLst/>
                <a:latin typeface="acumin-pro"/>
              </a:rPr>
              <a:t>Hematol</a:t>
            </a:r>
            <a:r>
              <a:rPr lang="en-US" sz="1200" b="0" i="1">
                <a:solidFill>
                  <a:srgbClr val="1A1A1A"/>
                </a:solidFill>
                <a:effectLst/>
                <a:latin typeface="acumin-pro"/>
              </a:rPr>
              <a:t> Educ Program</a:t>
            </a:r>
            <a:r>
              <a:rPr lang="en-US" sz="1200" b="0" i="0">
                <a:solidFill>
                  <a:srgbClr val="1A1A1A"/>
                </a:solidFill>
                <a:effectLst/>
                <a:latin typeface="acumin-pro"/>
              </a:rPr>
              <a:t> (2011) 2011 (1): 76–81.</a:t>
            </a:r>
            <a:endParaRPr lang="en-US" sz="1200"/>
          </a:p>
        </p:txBody>
      </p:sp>
    </p:spTree>
    <p:extLst>
      <p:ext uri="{BB962C8B-B14F-4D97-AF65-F5344CB8AC3E}">
        <p14:creationId xmlns:p14="http://schemas.microsoft.com/office/powerpoint/2010/main" val="3762328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0996-6D9D-5C67-93E3-44F811CEDF85}"/>
              </a:ext>
            </a:extLst>
          </p:cNvPr>
          <p:cNvSpPr>
            <a:spLocks noGrp="1"/>
          </p:cNvSpPr>
          <p:nvPr>
            <p:ph type="title"/>
          </p:nvPr>
        </p:nvSpPr>
        <p:spPr>
          <a:xfrm>
            <a:off x="956667" y="583757"/>
            <a:ext cx="7606427" cy="882625"/>
          </a:xfrm>
        </p:spPr>
        <p:txBody>
          <a:bodyPr/>
          <a:lstStyle/>
          <a:p>
            <a:r>
              <a:rPr lang="en-US"/>
              <a:t>Case</a:t>
            </a:r>
          </a:p>
        </p:txBody>
      </p:sp>
      <p:sp>
        <p:nvSpPr>
          <p:cNvPr id="3" name="Content Placeholder 2">
            <a:extLst>
              <a:ext uri="{FF2B5EF4-FFF2-40B4-BE49-F238E27FC236}">
                <a16:creationId xmlns:a16="http://schemas.microsoft.com/office/drawing/2014/main" id="{ADC697FF-2873-55C9-9275-DB0CC15DBCF1}"/>
              </a:ext>
            </a:extLst>
          </p:cNvPr>
          <p:cNvSpPr>
            <a:spLocks noGrp="1"/>
          </p:cNvSpPr>
          <p:nvPr>
            <p:ph idx="1"/>
          </p:nvPr>
        </p:nvSpPr>
        <p:spPr/>
        <p:txBody>
          <a:bodyPr/>
          <a:lstStyle/>
          <a:p>
            <a:r>
              <a:rPr lang="en-US"/>
              <a:t>A 23-y old college student presented with heavy menstrual periods, gum bleeding and easy bruising. A complete blood count showed Hemoglobin of 5.8 gm/dL, absolute reticulocyte count of 10,000/µL, platelet count of 6,000/µL, WBC of 800/µL with ANC of 200/µL. A bone marrow biopsy showed a hypocellular bone marrow with &lt;5% BM cellularity with hematopoietic cells. Cytogenetics showed normal karyotype 46, XX[20]. She has no exposure to any chemicals or radiation nor had started any new drugs. PNH screening showed a RBC clone 0.01%, Granulocyte clone 0.02% and monocytes 2%. She had remote history of Hashimoto's thyroiditis and currently takes Levothyroxine. What would you recommend her?</a:t>
            </a:r>
          </a:p>
          <a:p>
            <a:endParaRPr lang="en-US"/>
          </a:p>
          <a:p>
            <a:pPr marL="342900" indent="-342900">
              <a:buAutoNum type="arabicParenR"/>
            </a:pPr>
            <a:r>
              <a:rPr lang="en-US"/>
              <a:t>Obtain HLA typing and obtain HLA typing of her 2 siblings</a:t>
            </a:r>
          </a:p>
          <a:p>
            <a:pPr marL="342900" indent="-342900">
              <a:buAutoNum type="arabicParenR"/>
            </a:pPr>
            <a:r>
              <a:rPr lang="en-US"/>
              <a:t>Proceed to Cyclosporine-Equine ATG-</a:t>
            </a:r>
            <a:r>
              <a:rPr lang="en-US" err="1"/>
              <a:t>Eltrombopag</a:t>
            </a:r>
            <a:endParaRPr lang="en-US"/>
          </a:p>
          <a:p>
            <a:pPr marL="342900" indent="-342900">
              <a:buAutoNum type="arabicParenR"/>
            </a:pPr>
            <a:r>
              <a:rPr lang="en-US"/>
              <a:t>Start her on Prednisone and reassure her that she has ITP</a:t>
            </a:r>
          </a:p>
          <a:p>
            <a:pPr marL="342900" indent="-342900">
              <a:buAutoNum type="arabicParenR"/>
            </a:pPr>
            <a:r>
              <a:rPr lang="en-US"/>
              <a:t>Start </a:t>
            </a:r>
            <a:r>
              <a:rPr lang="en-US" err="1"/>
              <a:t>Eltrombopag</a:t>
            </a:r>
            <a:r>
              <a:rPr lang="en-US"/>
              <a:t> single agent</a:t>
            </a:r>
          </a:p>
        </p:txBody>
      </p:sp>
    </p:spTree>
    <p:extLst>
      <p:ext uri="{BB962C8B-B14F-4D97-AF65-F5344CB8AC3E}">
        <p14:creationId xmlns:p14="http://schemas.microsoft.com/office/powerpoint/2010/main" val="3508299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6582706" y="6448235"/>
            <a:ext cx="2255294" cy="349094"/>
          </a:xfrm>
          <a:prstGeom prst="rect">
            <a:avLst/>
          </a:prstGeom>
          <a:ln>
            <a:noFill/>
          </a:ln>
        </p:spPr>
      </p:pic>
      <p:sp>
        <p:nvSpPr>
          <p:cNvPr id="45" name="TextShape 1"/>
          <p:cNvSpPr txBox="1"/>
          <p:nvPr/>
        </p:nvSpPr>
        <p:spPr>
          <a:xfrm>
            <a:off x="6095004" y="6329118"/>
            <a:ext cx="3048996" cy="473294"/>
          </a:xfrm>
          <a:prstGeom prst="rect">
            <a:avLst/>
          </a:prstGeom>
          <a:noFill/>
          <a:ln>
            <a:noFill/>
          </a:ln>
        </p:spPr>
        <p:txBody>
          <a:bodyPr lIns="0" tIns="0" rIns="0" bIns="0" anchor="ctr"/>
          <a:lstStyle/>
          <a:p>
            <a:pPr>
              <a:lnSpc>
                <a:spcPct val="97000"/>
              </a:lnSpc>
            </a:pPr>
            <a:r>
              <a:rPr lang="en-US" sz="1059" b="1" spc="-1">
                <a:latin typeface="Arial"/>
                <a:ea typeface="Arial Unicode MS"/>
              </a:rPr>
              <a:t>NS Young. N </a:t>
            </a:r>
            <a:r>
              <a:rPr lang="en-US" sz="1059" b="1" spc="-1" err="1">
                <a:latin typeface="Arial"/>
                <a:ea typeface="Arial Unicode MS"/>
              </a:rPr>
              <a:t>Engl</a:t>
            </a:r>
            <a:r>
              <a:rPr lang="en-US" sz="1059" b="1" spc="-1">
                <a:latin typeface="Arial"/>
                <a:ea typeface="Arial Unicode MS"/>
              </a:rPr>
              <a:t> J Med 2018;379:1643-1656.</a:t>
            </a:r>
            <a:endParaRPr lang="en-US" sz="1059" spc="-1">
              <a:latin typeface="Arial"/>
            </a:endParaRPr>
          </a:p>
        </p:txBody>
      </p:sp>
      <p:pic>
        <p:nvPicPr>
          <p:cNvPr id="46" name="Picture 45"/>
          <p:cNvPicPr/>
          <p:nvPr/>
        </p:nvPicPr>
        <p:blipFill>
          <a:blip r:embed="rId4"/>
          <a:stretch/>
        </p:blipFill>
        <p:spPr>
          <a:xfrm>
            <a:off x="1463823" y="1254706"/>
            <a:ext cx="6216671" cy="4828235"/>
          </a:xfrm>
          <a:prstGeom prst="rect">
            <a:avLst/>
          </a:prstGeom>
          <a:ln>
            <a:noFill/>
          </a:ln>
        </p:spPr>
      </p:pic>
      <p:sp>
        <p:nvSpPr>
          <p:cNvPr id="47" name="CustomShape 2"/>
          <p:cNvSpPr/>
          <p:nvPr/>
        </p:nvSpPr>
        <p:spPr>
          <a:xfrm>
            <a:off x="537883" y="292235"/>
            <a:ext cx="8068235"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a:latin typeface="Arial"/>
                <a:ea typeface="Arial Unicode MS"/>
              </a:rPr>
              <a:t>Diverse Pathophysiological Features that Lead to a Common Pathologic Process in Bone Marrow Failure.</a:t>
            </a:r>
            <a:endParaRPr lang="en-US" sz="2118"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6582706" y="6448235"/>
            <a:ext cx="2255294" cy="349094"/>
          </a:xfrm>
          <a:prstGeom prst="rect">
            <a:avLst/>
          </a:prstGeom>
          <a:ln>
            <a:noFill/>
          </a:ln>
        </p:spPr>
      </p:pic>
      <p:sp>
        <p:nvSpPr>
          <p:cNvPr id="45" name="TextShape 1"/>
          <p:cNvSpPr txBox="1"/>
          <p:nvPr/>
        </p:nvSpPr>
        <p:spPr>
          <a:xfrm>
            <a:off x="871363" y="6329118"/>
            <a:ext cx="6194118" cy="473294"/>
          </a:xfrm>
          <a:prstGeom prst="rect">
            <a:avLst/>
          </a:prstGeom>
          <a:noFill/>
          <a:ln>
            <a:noFill/>
          </a:ln>
        </p:spPr>
        <p:txBody>
          <a:bodyPr lIns="0" tIns="0" rIns="0" bIns="0" anchor="ctr"/>
          <a:lstStyle/>
          <a:p>
            <a:pPr>
              <a:lnSpc>
                <a:spcPct val="97000"/>
              </a:lnSpc>
            </a:pPr>
            <a:r>
              <a:rPr lang="en-US" sz="1059" b="1" spc="-1">
                <a:latin typeface="Arial"/>
                <a:ea typeface="Arial Unicode MS"/>
              </a:rPr>
              <a:t>NS Young. N </a:t>
            </a:r>
            <a:r>
              <a:rPr lang="en-US" sz="1059" b="1" spc="-1" err="1">
                <a:latin typeface="Arial"/>
                <a:ea typeface="Arial Unicode MS"/>
              </a:rPr>
              <a:t>Engl</a:t>
            </a:r>
            <a:r>
              <a:rPr lang="en-US" sz="1059" b="1" spc="-1">
                <a:latin typeface="Arial"/>
                <a:ea typeface="Arial Unicode MS"/>
              </a:rPr>
              <a:t> J Med 2018;379:1643-1656.</a:t>
            </a:r>
            <a:endParaRPr lang="en-US" sz="1059" spc="-1">
              <a:latin typeface="Arial"/>
            </a:endParaRPr>
          </a:p>
        </p:txBody>
      </p:sp>
      <p:pic>
        <p:nvPicPr>
          <p:cNvPr id="46" name="Picture 45"/>
          <p:cNvPicPr/>
          <p:nvPr/>
        </p:nvPicPr>
        <p:blipFill>
          <a:blip r:embed="rId4"/>
          <a:stretch/>
        </p:blipFill>
        <p:spPr>
          <a:xfrm>
            <a:off x="2303365" y="1254706"/>
            <a:ext cx="4536953" cy="4828235"/>
          </a:xfrm>
          <a:prstGeom prst="rect">
            <a:avLst/>
          </a:prstGeom>
          <a:ln>
            <a:noFill/>
          </a:ln>
        </p:spPr>
      </p:pic>
      <p:sp>
        <p:nvSpPr>
          <p:cNvPr id="47" name="CustomShape 2"/>
          <p:cNvSpPr/>
          <p:nvPr/>
        </p:nvSpPr>
        <p:spPr>
          <a:xfrm>
            <a:off x="537883" y="292235"/>
            <a:ext cx="8068235"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a:latin typeface="Arial"/>
                <a:ea typeface="Arial Unicode MS"/>
              </a:rPr>
              <a:t>Aplastic Anemia in Relationship to Other Diseases.</a:t>
            </a:r>
            <a:endParaRPr lang="en-US" sz="2118"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7" y="434897"/>
            <a:ext cx="7606427" cy="773677"/>
          </a:xfrm>
        </p:spPr>
        <p:txBody>
          <a:bodyPr/>
          <a:lstStyle/>
          <a:p>
            <a:r>
              <a:rPr lang="en-US"/>
              <a:t>Objectives</a:t>
            </a:r>
          </a:p>
        </p:txBody>
      </p:sp>
      <p:sp>
        <p:nvSpPr>
          <p:cNvPr id="3" name="Content Placeholder 2"/>
          <p:cNvSpPr>
            <a:spLocks noGrp="1"/>
          </p:cNvSpPr>
          <p:nvPr>
            <p:ph idx="1"/>
          </p:nvPr>
        </p:nvSpPr>
        <p:spPr>
          <a:xfrm>
            <a:off x="956667" y="1614991"/>
            <a:ext cx="7282212" cy="4689318"/>
          </a:xfrm>
        </p:spPr>
        <p:txBody>
          <a:bodyPr>
            <a:normAutofit/>
          </a:bodyPr>
          <a:lstStyle/>
          <a:p>
            <a:pPr marL="285750" indent="-285750">
              <a:buFont typeface="Arial" charset="0"/>
              <a:buChar char="•"/>
            </a:pPr>
            <a:r>
              <a:rPr lang="en-US" sz="2800"/>
              <a:t>To understand the pathophysiology of MDS, AA and PNH.</a:t>
            </a:r>
          </a:p>
          <a:p>
            <a:pPr marL="285750" indent="-285750">
              <a:buFont typeface="Arial" charset="0"/>
              <a:buChar char="•"/>
            </a:pPr>
            <a:r>
              <a:rPr lang="en-US" sz="2800"/>
              <a:t>To understand the overlapping areas in these bone marrow failure states</a:t>
            </a:r>
          </a:p>
          <a:p>
            <a:pPr marL="285750" indent="-285750">
              <a:buFont typeface="Arial" charset="0"/>
              <a:buChar char="•"/>
            </a:pPr>
            <a:r>
              <a:rPr lang="en-US" sz="2800"/>
              <a:t>To discuss the principles of transplant in Bone Marrow Failure states including MDS and severe aplastic anemia. </a:t>
            </a:r>
          </a:p>
        </p:txBody>
      </p:sp>
    </p:spTree>
    <p:extLst>
      <p:ext uri="{BB962C8B-B14F-4D97-AF65-F5344CB8AC3E}">
        <p14:creationId xmlns:p14="http://schemas.microsoft.com/office/powerpoint/2010/main" val="1983624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1120775" y="317636"/>
            <a:ext cx="7608888" cy="249238"/>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a:cs typeface="Helvetica"/>
                <a:sym typeface="Wingdings"/>
              </a:rPr>
              <a:t>                                            </a:t>
            </a:r>
            <a:r>
              <a:rPr lang="en-US" sz="1300" b="1">
                <a:ln w="9525" cap="flat" cmpd="sng" algn="ctr">
                  <a:noFill/>
                  <a:prstDash val="solid"/>
                  <a:round/>
                  <a:headEnd type="none" w="med" len="med"/>
                  <a:tailEnd type="none" w="med" len="med"/>
                </a:ln>
                <a:solidFill>
                  <a:srgbClr val="000000"/>
                </a:solidFill>
                <a:latin typeface="Helvetica"/>
                <a:cs typeface="Helvetica"/>
                <a:sym typeface="Wingdings"/>
              </a:rPr>
              <a:t>How I treat acquired aplastic anemia</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2823834" y="6511131"/>
            <a:ext cx="6225572" cy="331788"/>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200" b="1">
                <a:ln w="9525" cap="flat" cmpd="sng" algn="ctr">
                  <a:noFill/>
                  <a:prstDash val="solid"/>
                  <a:round/>
                  <a:headEnd type="none" w="med" len="med"/>
                  <a:tailEnd type="none" w="med" len="med"/>
                </a:ln>
                <a:solidFill>
                  <a:srgbClr val="000000"/>
                </a:solidFill>
                <a:latin typeface="Helvetica"/>
                <a:cs typeface="Helvetica"/>
                <a:sym typeface="Wingdings"/>
              </a:rPr>
              <a:t>Andrea </a:t>
            </a:r>
            <a:r>
              <a:rPr lang="en-US" sz="1200" b="1" err="1">
                <a:ln w="9525" cap="flat" cmpd="sng" algn="ctr">
                  <a:noFill/>
                  <a:prstDash val="solid"/>
                  <a:round/>
                  <a:headEnd type="none" w="med" len="med"/>
                  <a:tailEnd type="none" w="med" len="med"/>
                </a:ln>
                <a:solidFill>
                  <a:srgbClr val="000000"/>
                </a:solidFill>
                <a:latin typeface="Helvetica"/>
                <a:cs typeface="Helvetica"/>
                <a:sym typeface="Wingdings"/>
              </a:rPr>
              <a:t>Bacigalupo</a:t>
            </a:r>
            <a:r>
              <a:rPr lang="en-US" sz="1200" b="1">
                <a:ln w="9525" cap="flat" cmpd="sng" algn="ctr">
                  <a:noFill/>
                  <a:prstDash val="solid"/>
                  <a:round/>
                  <a:headEnd type="none" w="med" len="med"/>
                  <a:tailEnd type="none" w="med" len="med"/>
                </a:ln>
                <a:solidFill>
                  <a:srgbClr val="000000"/>
                </a:solidFill>
                <a:latin typeface="Helvetica"/>
                <a:cs typeface="Helvetica"/>
                <a:sym typeface="Wingdings"/>
              </a:rPr>
              <a:t>, How I treat acquired aplastic anemia, Blood, 2017, Figure 2.</a:t>
            </a:r>
          </a:p>
        </p:txBody>
      </p:sp>
      <p:sp>
        <p:nvSpPr>
          <p:cNvPr id="3076" name="TextBox 11">
            <a:extLst>
              <a:ext uri="{FF2B5EF4-FFF2-40B4-BE49-F238E27FC236}">
                <a16:creationId xmlns:a16="http://schemas.microsoft.com/office/drawing/2014/main" id="{784FF003-E5FC-3CD8-21B6-22AA698534EC}"/>
              </a:ext>
            </a:extLst>
          </p:cNvPr>
          <p:cNvSpPr>
            <a:spLocks noChangeArrowheads="1"/>
          </p:cNvSpPr>
          <p:nvPr/>
        </p:nvSpPr>
        <p:spPr bwMode="auto">
          <a:xfrm>
            <a:off x="0" y="5305425"/>
            <a:ext cx="91440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b="1">
              <a:latin typeface="Helvetica" pitchFamily="2" charset="0"/>
            </a:endParaRPr>
          </a:p>
        </p:txBody>
      </p:sp>
      <p:pic>
        <p:nvPicPr>
          <p:cNvPr id="3079" name="New picture">
            <a:extLst>
              <a:ext uri="{FF2B5EF4-FFF2-40B4-BE49-F238E27FC236}">
                <a16:creationId xmlns:a16="http://schemas.microsoft.com/office/drawing/2014/main" id="{581D3E07-7EAA-9F1F-566D-E7C9BEC4B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987" y="1216295"/>
            <a:ext cx="5415663" cy="4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868718" y="438274"/>
            <a:ext cx="7608888" cy="249238"/>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a:cs typeface="Helvetica"/>
                <a:sym typeface="Wingdings"/>
              </a:rPr>
              <a:t>                                            </a:t>
            </a:r>
            <a:r>
              <a:rPr lang="en-US" sz="1300" b="1">
                <a:ln w="9525" cap="flat" cmpd="sng" algn="ctr">
                  <a:noFill/>
                  <a:prstDash val="solid"/>
                  <a:round/>
                  <a:headEnd type="none" w="med" len="med"/>
                  <a:tailEnd type="none" w="med" len="med"/>
                </a:ln>
                <a:solidFill>
                  <a:srgbClr val="000000"/>
                </a:solidFill>
                <a:latin typeface="Helvetica"/>
                <a:cs typeface="Helvetica"/>
                <a:sym typeface="Wingdings"/>
              </a:rPr>
              <a:t>How I treat acquired aplastic anemia</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5146621" y="6511131"/>
            <a:ext cx="4102100" cy="331788"/>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200" b="1">
                <a:ln w="9525" cap="flat" cmpd="sng" algn="ctr">
                  <a:noFill/>
                  <a:prstDash val="solid"/>
                  <a:round/>
                  <a:headEnd type="none" w="med" len="med"/>
                  <a:tailEnd type="none" w="med" len="med"/>
                </a:ln>
                <a:solidFill>
                  <a:srgbClr val="000000"/>
                </a:solidFill>
                <a:latin typeface="Helvetica"/>
                <a:cs typeface="Helvetica"/>
                <a:sym typeface="Wingdings"/>
              </a:rPr>
              <a:t>Andrea </a:t>
            </a:r>
            <a:r>
              <a:rPr lang="en-US" sz="1200" b="1" err="1">
                <a:ln w="9525" cap="flat" cmpd="sng" algn="ctr">
                  <a:noFill/>
                  <a:prstDash val="solid"/>
                  <a:round/>
                  <a:headEnd type="none" w="med" len="med"/>
                  <a:tailEnd type="none" w="med" len="med"/>
                </a:ln>
                <a:solidFill>
                  <a:srgbClr val="000000"/>
                </a:solidFill>
                <a:latin typeface="Helvetica"/>
                <a:cs typeface="Helvetica"/>
                <a:sym typeface="Wingdings"/>
              </a:rPr>
              <a:t>Bacigalupo</a:t>
            </a:r>
            <a:r>
              <a:rPr lang="en-US" sz="1200" b="1">
                <a:ln w="9525" cap="flat" cmpd="sng" algn="ctr">
                  <a:noFill/>
                  <a:prstDash val="solid"/>
                  <a:round/>
                  <a:headEnd type="none" w="med" len="med"/>
                  <a:tailEnd type="none" w="med" len="med"/>
                </a:ln>
                <a:solidFill>
                  <a:srgbClr val="000000"/>
                </a:solidFill>
                <a:latin typeface="Helvetica"/>
                <a:cs typeface="Helvetica"/>
                <a:sym typeface="Wingdings"/>
              </a:rPr>
              <a:t>, How I treat acquired aplastic anemia, Blood, 2017,</a:t>
            </a:r>
          </a:p>
        </p:txBody>
      </p:sp>
      <p:pic>
        <p:nvPicPr>
          <p:cNvPr id="3079" name="New picture">
            <a:extLst>
              <a:ext uri="{FF2B5EF4-FFF2-40B4-BE49-F238E27FC236}">
                <a16:creationId xmlns:a16="http://schemas.microsoft.com/office/drawing/2014/main" id="{41E892D0-03D2-A202-3C9C-110451ED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393" y="1615145"/>
            <a:ext cx="4737538" cy="328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1"/>
          <p:cNvSpPr txBox="1"/>
          <p:nvPr/>
        </p:nvSpPr>
        <p:spPr>
          <a:xfrm>
            <a:off x="5354278" y="6329118"/>
            <a:ext cx="6194118" cy="473294"/>
          </a:xfrm>
          <a:prstGeom prst="rect">
            <a:avLst/>
          </a:prstGeom>
          <a:noFill/>
          <a:ln>
            <a:noFill/>
          </a:ln>
        </p:spPr>
        <p:txBody>
          <a:bodyPr lIns="0" tIns="0" rIns="0" bIns="0" anchor="ctr"/>
          <a:lstStyle/>
          <a:p>
            <a:pPr>
              <a:lnSpc>
                <a:spcPct val="97000"/>
              </a:lnSpc>
            </a:pPr>
            <a:r>
              <a:rPr lang="en-US" sz="1200" b="1" spc="-1" dirty="0">
                <a:solidFill>
                  <a:srgbClr val="C00000"/>
                </a:solidFill>
                <a:latin typeface="Arial"/>
                <a:ea typeface="Arial Unicode MS"/>
              </a:rPr>
              <a:t>R </a:t>
            </a:r>
            <a:r>
              <a:rPr lang="en-US" sz="1200" b="1" spc="-1" dirty="0" err="1">
                <a:solidFill>
                  <a:srgbClr val="C00000"/>
                </a:solidFill>
                <a:latin typeface="Arial"/>
                <a:ea typeface="Arial Unicode MS"/>
              </a:rPr>
              <a:t>Peffault</a:t>
            </a:r>
            <a:r>
              <a:rPr lang="en-US" sz="1200" b="1" spc="-1" dirty="0">
                <a:solidFill>
                  <a:srgbClr val="C00000"/>
                </a:solidFill>
                <a:latin typeface="Arial"/>
                <a:ea typeface="Arial Unicode MS"/>
              </a:rPr>
              <a:t> de Latour et al. N </a:t>
            </a:r>
            <a:r>
              <a:rPr lang="en-US" sz="1200" b="1" spc="-1" dirty="0" err="1">
                <a:solidFill>
                  <a:srgbClr val="C00000"/>
                </a:solidFill>
                <a:latin typeface="Arial"/>
                <a:ea typeface="Arial Unicode MS"/>
              </a:rPr>
              <a:t>Engl</a:t>
            </a:r>
            <a:r>
              <a:rPr lang="en-US" sz="1200" b="1" spc="-1" dirty="0">
                <a:solidFill>
                  <a:srgbClr val="C00000"/>
                </a:solidFill>
                <a:latin typeface="Arial"/>
                <a:ea typeface="Arial Unicode MS"/>
              </a:rPr>
              <a:t> J Med 2022;386:11-23.</a:t>
            </a:r>
            <a:endParaRPr lang="en-US" sz="1200" spc="-1" dirty="0">
              <a:solidFill>
                <a:srgbClr val="C00000"/>
              </a:solidFill>
              <a:latin typeface="Arial"/>
            </a:endParaRPr>
          </a:p>
        </p:txBody>
      </p:sp>
      <p:pic>
        <p:nvPicPr>
          <p:cNvPr id="46" name="Picture 45"/>
          <p:cNvPicPr/>
          <p:nvPr/>
        </p:nvPicPr>
        <p:blipFill rotWithShape="1">
          <a:blip r:embed="rId3"/>
          <a:srcRect l="44600" t="14162" r="3227" b="4890"/>
          <a:stretch/>
        </p:blipFill>
        <p:spPr>
          <a:xfrm>
            <a:off x="3020479" y="1053786"/>
            <a:ext cx="3103041" cy="5041858"/>
          </a:xfrm>
          <a:prstGeom prst="rect">
            <a:avLst/>
          </a:prstGeom>
          <a:ln>
            <a:noFill/>
          </a:ln>
        </p:spPr>
      </p:pic>
      <p:sp>
        <p:nvSpPr>
          <p:cNvPr id="47" name="CustomShape 2"/>
          <p:cNvSpPr/>
          <p:nvPr/>
        </p:nvSpPr>
        <p:spPr>
          <a:xfrm>
            <a:off x="537883" y="292235"/>
            <a:ext cx="8068235" cy="645459"/>
          </a:xfrm>
          <a:prstGeom prst="rect">
            <a:avLst/>
          </a:prstGeom>
          <a:noFill/>
          <a:ln>
            <a:noFill/>
          </a:ln>
        </p:spPr>
        <p:style>
          <a:lnRef idx="0">
            <a:scrgbClr r="0" g="0" b="0"/>
          </a:lnRef>
          <a:fillRef idx="0">
            <a:scrgbClr r="0" g="0" b="0"/>
          </a:fillRef>
          <a:effectRef idx="0">
            <a:scrgbClr r="0" g="0" b="0"/>
          </a:effectRef>
          <a:fontRef idx="minor"/>
        </p:style>
      </p:sp>
      <p:sp>
        <p:nvSpPr>
          <p:cNvPr id="3" name="Title 2">
            <a:extLst>
              <a:ext uri="{FF2B5EF4-FFF2-40B4-BE49-F238E27FC236}">
                <a16:creationId xmlns:a16="http://schemas.microsoft.com/office/drawing/2014/main" id="{F75955C0-A289-1C6F-F1EA-6F9790AECCBC}"/>
              </a:ext>
            </a:extLst>
          </p:cNvPr>
          <p:cNvSpPr>
            <a:spLocks noGrp="1"/>
          </p:cNvSpPr>
          <p:nvPr>
            <p:ph type="title"/>
          </p:nvPr>
        </p:nvSpPr>
        <p:spPr>
          <a:xfrm>
            <a:off x="629229" y="373504"/>
            <a:ext cx="9075881" cy="680282"/>
          </a:xfrm>
        </p:spPr>
        <p:txBody>
          <a:bodyPr>
            <a:normAutofit/>
          </a:bodyPr>
          <a:lstStyle/>
          <a:p>
            <a:pPr fontAlgn="base"/>
            <a:r>
              <a:rPr lang="en-US" sz="2300" b="0" i="0" dirty="0" err="1">
                <a:solidFill>
                  <a:srgbClr val="C00000"/>
                </a:solidFill>
                <a:effectLst/>
                <a:latin typeface="inherit"/>
              </a:rPr>
              <a:t>Eltrombopag</a:t>
            </a:r>
            <a:r>
              <a:rPr lang="en-US" sz="2300" b="0" i="0" dirty="0">
                <a:solidFill>
                  <a:srgbClr val="C00000"/>
                </a:solidFill>
                <a:effectLst/>
                <a:latin typeface="inherit"/>
              </a:rPr>
              <a:t> Added to Immunosuppression in Severe Aplastic Anemia</a:t>
            </a:r>
            <a:br>
              <a:rPr lang="en-US" sz="2300" dirty="0">
                <a:solidFill>
                  <a:srgbClr val="C00000"/>
                </a:solidFill>
              </a:rPr>
            </a:br>
            <a:endParaRPr lang="en-US" sz="2300"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1"/>
          <p:cNvSpPr txBox="1"/>
          <p:nvPr/>
        </p:nvSpPr>
        <p:spPr>
          <a:xfrm>
            <a:off x="5395231" y="6399953"/>
            <a:ext cx="6194118" cy="473294"/>
          </a:xfrm>
          <a:prstGeom prst="rect">
            <a:avLst/>
          </a:prstGeom>
          <a:noFill/>
          <a:ln>
            <a:noFill/>
          </a:ln>
        </p:spPr>
        <p:txBody>
          <a:bodyPr lIns="0" tIns="0" rIns="0" bIns="0" anchor="ctr"/>
          <a:lstStyle/>
          <a:p>
            <a:pPr>
              <a:lnSpc>
                <a:spcPct val="97000"/>
              </a:lnSpc>
            </a:pPr>
            <a:r>
              <a:rPr lang="en-US" sz="1059" b="1" spc="-1" dirty="0">
                <a:solidFill>
                  <a:srgbClr val="C00000"/>
                </a:solidFill>
                <a:latin typeface="Arial"/>
                <a:ea typeface="Arial Unicode MS"/>
              </a:rPr>
              <a:t>R </a:t>
            </a:r>
            <a:r>
              <a:rPr lang="en-US" sz="1059" b="1" spc="-1" dirty="0" err="1">
                <a:solidFill>
                  <a:srgbClr val="C00000"/>
                </a:solidFill>
                <a:latin typeface="Arial"/>
                <a:ea typeface="Arial Unicode MS"/>
              </a:rPr>
              <a:t>Peffault</a:t>
            </a:r>
            <a:r>
              <a:rPr lang="en-US" sz="1059" b="1" spc="-1" dirty="0">
                <a:solidFill>
                  <a:srgbClr val="C00000"/>
                </a:solidFill>
                <a:latin typeface="Arial"/>
                <a:ea typeface="Arial Unicode MS"/>
              </a:rPr>
              <a:t> de Latour et al. N </a:t>
            </a:r>
            <a:r>
              <a:rPr lang="en-US" sz="1059" b="1" spc="-1" dirty="0" err="1">
                <a:solidFill>
                  <a:srgbClr val="C00000"/>
                </a:solidFill>
                <a:latin typeface="Arial"/>
                <a:ea typeface="Arial Unicode MS"/>
              </a:rPr>
              <a:t>Engl</a:t>
            </a:r>
            <a:r>
              <a:rPr lang="en-US" sz="1059" b="1" spc="-1" dirty="0">
                <a:solidFill>
                  <a:srgbClr val="C00000"/>
                </a:solidFill>
                <a:latin typeface="Arial"/>
                <a:ea typeface="Arial Unicode MS"/>
              </a:rPr>
              <a:t> J Med 2022;386:11-23.</a:t>
            </a:r>
            <a:endParaRPr lang="en-US" sz="1059" spc="-1" dirty="0">
              <a:solidFill>
                <a:srgbClr val="C00000"/>
              </a:solidFill>
              <a:latin typeface="Arial"/>
            </a:endParaRPr>
          </a:p>
        </p:txBody>
      </p:sp>
      <p:pic>
        <p:nvPicPr>
          <p:cNvPr id="46" name="Picture 45"/>
          <p:cNvPicPr/>
          <p:nvPr/>
        </p:nvPicPr>
        <p:blipFill>
          <a:blip r:embed="rId3"/>
          <a:stretch/>
        </p:blipFill>
        <p:spPr>
          <a:xfrm>
            <a:off x="1416177" y="1254706"/>
            <a:ext cx="6311329" cy="4828235"/>
          </a:xfrm>
          <a:prstGeom prst="rect">
            <a:avLst/>
          </a:prstGeom>
          <a:ln>
            <a:noFill/>
          </a:ln>
        </p:spPr>
      </p:pic>
      <p:sp>
        <p:nvSpPr>
          <p:cNvPr id="47" name="CustomShape 2"/>
          <p:cNvSpPr/>
          <p:nvPr/>
        </p:nvSpPr>
        <p:spPr>
          <a:xfrm>
            <a:off x="537883" y="292235"/>
            <a:ext cx="8068235"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dirty="0">
                <a:solidFill>
                  <a:srgbClr val="C00000"/>
                </a:solidFill>
                <a:latin typeface="Arial"/>
                <a:ea typeface="Arial Unicode MS"/>
              </a:rPr>
              <a:t>Somatic Mutations.</a:t>
            </a:r>
            <a:endParaRPr lang="en-US" sz="2118" b="1" spc="-1" dirty="0">
              <a:solidFill>
                <a:srgbClr val="C00000"/>
              </a:solidFill>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1120775" y="180975"/>
            <a:ext cx="7608888" cy="249238"/>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2300" b="1">
                <a:ln w="9525" cap="flat" cmpd="sng" algn="ctr">
                  <a:noFill/>
                  <a:prstDash val="solid"/>
                  <a:round/>
                  <a:headEnd type="none" w="med" len="med"/>
                  <a:tailEnd type="none" w="med" len="med"/>
                </a:ln>
                <a:solidFill>
                  <a:srgbClr val="000000"/>
                </a:solidFill>
                <a:latin typeface="Helvetica"/>
                <a:cs typeface="Helvetica"/>
                <a:sym typeface="Wingdings"/>
              </a:rPr>
              <a:t>First line Sibling HSCT and MUD HSCT</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5188662" y="6511131"/>
            <a:ext cx="4102100" cy="331788"/>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200" b="1">
                <a:ln w="9525" cap="flat" cmpd="sng" algn="ctr">
                  <a:noFill/>
                  <a:prstDash val="solid"/>
                  <a:round/>
                  <a:headEnd type="none" w="med" len="med"/>
                  <a:tailEnd type="none" w="med" len="med"/>
                </a:ln>
                <a:solidFill>
                  <a:srgbClr val="000000"/>
                </a:solidFill>
                <a:latin typeface="Helvetica"/>
                <a:cs typeface="Helvetica"/>
                <a:sym typeface="Wingdings"/>
              </a:rPr>
              <a:t>Andrea </a:t>
            </a:r>
            <a:r>
              <a:rPr lang="en-US" sz="1200" b="1" err="1">
                <a:ln w="9525" cap="flat" cmpd="sng" algn="ctr">
                  <a:noFill/>
                  <a:prstDash val="solid"/>
                  <a:round/>
                  <a:headEnd type="none" w="med" len="med"/>
                  <a:tailEnd type="none" w="med" len="med"/>
                </a:ln>
                <a:solidFill>
                  <a:srgbClr val="000000"/>
                </a:solidFill>
                <a:latin typeface="Helvetica"/>
                <a:cs typeface="Helvetica"/>
                <a:sym typeface="Wingdings"/>
              </a:rPr>
              <a:t>Bacigalupo</a:t>
            </a:r>
            <a:r>
              <a:rPr lang="en-US" sz="1200" b="1">
                <a:ln w="9525" cap="flat" cmpd="sng" algn="ctr">
                  <a:noFill/>
                  <a:prstDash val="solid"/>
                  <a:round/>
                  <a:headEnd type="none" w="med" len="med"/>
                  <a:tailEnd type="none" w="med" len="med"/>
                </a:ln>
                <a:solidFill>
                  <a:srgbClr val="000000"/>
                </a:solidFill>
                <a:latin typeface="Helvetica"/>
                <a:cs typeface="Helvetica"/>
                <a:sym typeface="Wingdings"/>
              </a:rPr>
              <a:t>, How I treat acquired aplastic anemia, Blood, 2017, </a:t>
            </a:r>
          </a:p>
        </p:txBody>
      </p:sp>
      <p:sp>
        <p:nvSpPr>
          <p:cNvPr id="3076" name="TextBox 11">
            <a:extLst>
              <a:ext uri="{FF2B5EF4-FFF2-40B4-BE49-F238E27FC236}">
                <a16:creationId xmlns:a16="http://schemas.microsoft.com/office/drawing/2014/main" id="{5EBAE61F-D034-2F58-610D-6C23A1C13145}"/>
              </a:ext>
            </a:extLst>
          </p:cNvPr>
          <p:cNvSpPr>
            <a:spLocks noChangeArrowheads="1"/>
          </p:cNvSpPr>
          <p:nvPr/>
        </p:nvSpPr>
        <p:spPr bwMode="auto">
          <a:xfrm>
            <a:off x="0" y="5305425"/>
            <a:ext cx="91440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b="1">
              <a:latin typeface="Helvetica" pitchFamily="2" charset="0"/>
            </a:endParaRPr>
          </a:p>
        </p:txBody>
      </p:sp>
      <p:pic>
        <p:nvPicPr>
          <p:cNvPr id="3079" name="New picture">
            <a:extLst>
              <a:ext uri="{FF2B5EF4-FFF2-40B4-BE49-F238E27FC236}">
                <a16:creationId xmlns:a16="http://schemas.microsoft.com/office/drawing/2014/main" id="{AB2C3C5D-28A4-E695-F764-FF218BE59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821" y="1776016"/>
            <a:ext cx="41148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New picture">
            <a:extLst>
              <a:ext uri="{FF2B5EF4-FFF2-40B4-BE49-F238E27FC236}">
                <a16:creationId xmlns:a16="http://schemas.microsoft.com/office/drawing/2014/main" id="{40F7349E-76EE-FF40-9B49-CE799A42B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219" y="1741885"/>
            <a:ext cx="41148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767556" y="404664"/>
            <a:ext cx="7608888" cy="249238"/>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300" b="1">
                <a:ln w="9525" cap="flat" cmpd="sng" algn="ctr">
                  <a:noFill/>
                  <a:prstDash val="solid"/>
                  <a:round/>
                  <a:headEnd type="none" w="med" len="med"/>
                  <a:tailEnd type="none" w="med" len="med"/>
                </a:ln>
                <a:solidFill>
                  <a:srgbClr val="000000"/>
                </a:solidFill>
                <a:latin typeface="Helvetica"/>
                <a:cs typeface="Helvetica"/>
                <a:sym typeface="Wingdings"/>
              </a:rPr>
              <a:t>Choice of conditioning regimens for bone marrow transplantation in severe aplastic anemia</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5148064" y="6371714"/>
            <a:ext cx="4102100" cy="331788"/>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1200" b="1" err="1">
                <a:latin typeface="Helvetica" pitchFamily="2" charset="0"/>
              </a:rPr>
              <a:t>Nelli</a:t>
            </a:r>
            <a:r>
              <a:rPr lang="en-US" altLang="en-US" sz="1200" b="1">
                <a:latin typeface="Helvetica" pitchFamily="2" charset="0"/>
              </a:rPr>
              <a:t> </a:t>
            </a:r>
            <a:r>
              <a:rPr lang="en-US" altLang="en-US" sz="1200" b="1" err="1">
                <a:latin typeface="Helvetica" pitchFamily="2" charset="0"/>
              </a:rPr>
              <a:t>Bejanyan</a:t>
            </a:r>
            <a:r>
              <a:rPr lang="en-US" altLang="en-US" sz="1200" b="1">
                <a:latin typeface="Helvetica" pitchFamily="2" charset="0"/>
              </a:rPr>
              <a:t> </a:t>
            </a:r>
            <a:r>
              <a:rPr lang="en-US" altLang="en-US" sz="1200" b="1" err="1">
                <a:latin typeface="Helvetica" pitchFamily="2" charset="0"/>
              </a:rPr>
              <a:t>etal</a:t>
            </a:r>
            <a:r>
              <a:rPr lang="en-US" altLang="en-US" sz="1200" b="1">
                <a:latin typeface="Helvetica" pitchFamily="2" charset="0"/>
              </a:rPr>
              <a:t>. Blood Adv, 2019, </a:t>
            </a:r>
          </a:p>
        </p:txBody>
      </p:sp>
      <p:sp>
        <p:nvSpPr>
          <p:cNvPr id="3076" name="TextBox 11">
            <a:extLst>
              <a:ext uri="{FF2B5EF4-FFF2-40B4-BE49-F238E27FC236}">
                <a16:creationId xmlns:a16="http://schemas.microsoft.com/office/drawing/2014/main" id="{EA272D4C-2ECA-6EB4-031E-81CB51F204B2}"/>
              </a:ext>
            </a:extLst>
          </p:cNvPr>
          <p:cNvSpPr>
            <a:spLocks noChangeArrowheads="1"/>
          </p:cNvSpPr>
          <p:nvPr/>
        </p:nvSpPr>
        <p:spPr bwMode="auto">
          <a:xfrm>
            <a:off x="0" y="5305425"/>
            <a:ext cx="91440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b="1">
              <a:latin typeface="Helvetica" pitchFamily="2" charset="0"/>
            </a:endParaRPr>
          </a:p>
        </p:txBody>
      </p:sp>
      <p:pic>
        <p:nvPicPr>
          <p:cNvPr id="3" name="New picture">
            <a:extLst>
              <a:ext uri="{FF2B5EF4-FFF2-40B4-BE49-F238E27FC236}">
                <a16:creationId xmlns:a16="http://schemas.microsoft.com/office/drawing/2014/main" id="{25B3F1EC-FAAE-5B3A-EA47-0A899C095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59499"/>
            <a:ext cx="4114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4" name="New picture">
            <a:extLst>
              <a:ext uri="{FF2B5EF4-FFF2-40B4-BE49-F238E27FC236}">
                <a16:creationId xmlns:a16="http://schemas.microsoft.com/office/drawing/2014/main" id="{3DF41952-CC44-F2C2-F925-5EC951CAC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930" y="2082985"/>
            <a:ext cx="4114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93F84946-0850-F58F-0C5D-8FF87D02F892}"/>
              </a:ext>
            </a:extLst>
          </p:cNvPr>
          <p:cNvSpPr txBox="1"/>
          <p:nvPr/>
        </p:nvSpPr>
        <p:spPr>
          <a:xfrm>
            <a:off x="633492" y="1556792"/>
            <a:ext cx="2745623" cy="369332"/>
          </a:xfrm>
          <a:prstGeom prst="rect">
            <a:avLst/>
          </a:prstGeom>
          <a:noFill/>
        </p:spPr>
        <p:txBody>
          <a:bodyPr wrap="none" rtlCol="0">
            <a:spAutoFit/>
          </a:bodyPr>
          <a:lstStyle/>
          <a:p>
            <a:r>
              <a:rPr lang="en-US" b="1"/>
              <a:t>MATCHED SIBLING DONOR</a:t>
            </a:r>
          </a:p>
        </p:txBody>
      </p:sp>
      <p:sp>
        <p:nvSpPr>
          <p:cNvPr id="6" name="TextBox 5">
            <a:extLst>
              <a:ext uri="{FF2B5EF4-FFF2-40B4-BE49-F238E27FC236}">
                <a16:creationId xmlns:a16="http://schemas.microsoft.com/office/drawing/2014/main" id="{9C96D6F2-1AE6-7734-627F-27FFBFACC6C1}"/>
              </a:ext>
            </a:extLst>
          </p:cNvPr>
          <p:cNvSpPr txBox="1"/>
          <p:nvPr/>
        </p:nvSpPr>
        <p:spPr>
          <a:xfrm>
            <a:off x="4954574" y="1556792"/>
            <a:ext cx="3123547" cy="369332"/>
          </a:xfrm>
          <a:prstGeom prst="rect">
            <a:avLst/>
          </a:prstGeom>
          <a:noFill/>
        </p:spPr>
        <p:txBody>
          <a:bodyPr wrap="none" rtlCol="0">
            <a:spAutoFit/>
          </a:bodyPr>
          <a:lstStyle/>
          <a:p>
            <a:r>
              <a:rPr lang="en-US" b="1"/>
              <a:t>MATCHED UNRELATED DONOR</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6DF9-8EF5-D64C-B9C3-0D1D707F8F59}"/>
              </a:ext>
            </a:extLst>
          </p:cNvPr>
          <p:cNvSpPr>
            <a:spLocks noGrp="1"/>
          </p:cNvSpPr>
          <p:nvPr>
            <p:ph type="title"/>
          </p:nvPr>
        </p:nvSpPr>
        <p:spPr>
          <a:xfrm>
            <a:off x="925925" y="456007"/>
            <a:ext cx="7505779" cy="724101"/>
          </a:xfrm>
        </p:spPr>
        <p:txBody>
          <a:bodyPr>
            <a:normAutofit/>
          </a:bodyPr>
          <a:lstStyle/>
          <a:p>
            <a:r>
              <a:rPr lang="en-US" sz="3200"/>
              <a:t>RBC content and stem cell source</a:t>
            </a:r>
          </a:p>
        </p:txBody>
      </p:sp>
      <p:pic>
        <p:nvPicPr>
          <p:cNvPr id="4" name="Picture 3">
            <a:extLst>
              <a:ext uri="{FF2B5EF4-FFF2-40B4-BE49-F238E27FC236}">
                <a16:creationId xmlns:a16="http://schemas.microsoft.com/office/drawing/2014/main" id="{9B5E136A-E89D-1048-8F2C-9594F5779E27}"/>
              </a:ext>
            </a:extLst>
          </p:cNvPr>
          <p:cNvPicPr>
            <a:picLocks noChangeAspect="1"/>
          </p:cNvPicPr>
          <p:nvPr/>
        </p:nvPicPr>
        <p:blipFill>
          <a:blip r:embed="rId2"/>
          <a:stretch>
            <a:fillRect/>
          </a:stretch>
        </p:blipFill>
        <p:spPr>
          <a:xfrm rot="5400000">
            <a:off x="869729" y="2108163"/>
            <a:ext cx="3173936" cy="3173936"/>
          </a:xfrm>
          <a:prstGeom prst="rect">
            <a:avLst/>
          </a:prstGeom>
        </p:spPr>
      </p:pic>
      <p:sp>
        <p:nvSpPr>
          <p:cNvPr id="6" name="Text Box 3">
            <a:extLst>
              <a:ext uri="{FF2B5EF4-FFF2-40B4-BE49-F238E27FC236}">
                <a16:creationId xmlns:a16="http://schemas.microsoft.com/office/drawing/2014/main" id="{590ECB7D-314C-8949-8089-76CEC392D7B0}"/>
              </a:ext>
            </a:extLst>
          </p:cNvPr>
          <p:cNvSpPr txBox="1">
            <a:spLocks noChangeArrowheads="1"/>
          </p:cNvSpPr>
          <p:nvPr/>
        </p:nvSpPr>
        <p:spPr bwMode="auto">
          <a:xfrm>
            <a:off x="7578655" y="6505014"/>
            <a:ext cx="746234" cy="176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800" b="1" err="1">
                <a:solidFill>
                  <a:srgbClr val="0054A6"/>
                </a:solidFill>
              </a:rPr>
              <a:t>Oshu.edu</a:t>
            </a:r>
            <a:endParaRPr lang="en-US" altLang="en-US" sz="800" b="1">
              <a:solidFill>
                <a:srgbClr val="0054A6"/>
              </a:solidFill>
            </a:endParaRPr>
          </a:p>
        </p:txBody>
      </p:sp>
      <p:pic>
        <p:nvPicPr>
          <p:cNvPr id="7" name="Picture 6">
            <a:extLst>
              <a:ext uri="{FF2B5EF4-FFF2-40B4-BE49-F238E27FC236}">
                <a16:creationId xmlns:a16="http://schemas.microsoft.com/office/drawing/2014/main" id="{3FED0781-0788-DA4B-8E9B-E0735B842CF0}"/>
              </a:ext>
            </a:extLst>
          </p:cNvPr>
          <p:cNvPicPr>
            <a:picLocks noChangeAspect="1"/>
          </p:cNvPicPr>
          <p:nvPr/>
        </p:nvPicPr>
        <p:blipFill rotWithShape="1">
          <a:blip r:embed="rId3"/>
          <a:srcRect l="1321" t="12594" r="66380" b="33599"/>
          <a:stretch/>
        </p:blipFill>
        <p:spPr>
          <a:xfrm>
            <a:off x="5100336" y="2040973"/>
            <a:ext cx="2953406" cy="3241126"/>
          </a:xfrm>
          <a:prstGeom prst="rect">
            <a:avLst/>
          </a:prstGeom>
        </p:spPr>
      </p:pic>
      <p:sp>
        <p:nvSpPr>
          <p:cNvPr id="8" name="TextBox 7">
            <a:extLst>
              <a:ext uri="{FF2B5EF4-FFF2-40B4-BE49-F238E27FC236}">
                <a16:creationId xmlns:a16="http://schemas.microsoft.com/office/drawing/2014/main" id="{0389457B-4488-BE44-A1FE-9E0DB82971F7}"/>
              </a:ext>
            </a:extLst>
          </p:cNvPr>
          <p:cNvSpPr txBox="1"/>
          <p:nvPr/>
        </p:nvSpPr>
        <p:spPr>
          <a:xfrm>
            <a:off x="1492469" y="5486400"/>
            <a:ext cx="1041695" cy="369332"/>
          </a:xfrm>
          <a:prstGeom prst="rect">
            <a:avLst/>
          </a:prstGeom>
          <a:noFill/>
        </p:spPr>
        <p:txBody>
          <a:bodyPr wrap="none" rtlCol="0">
            <a:spAutoFit/>
          </a:bodyPr>
          <a:lstStyle/>
          <a:p>
            <a:r>
              <a:rPr lang="en-US"/>
              <a:t>HARVEST</a:t>
            </a:r>
          </a:p>
        </p:txBody>
      </p:sp>
      <p:sp>
        <p:nvSpPr>
          <p:cNvPr id="9" name="TextBox 8">
            <a:extLst>
              <a:ext uri="{FF2B5EF4-FFF2-40B4-BE49-F238E27FC236}">
                <a16:creationId xmlns:a16="http://schemas.microsoft.com/office/drawing/2014/main" id="{2B1C83F7-97DC-5448-B81A-6B78C6A0BF0C}"/>
              </a:ext>
            </a:extLst>
          </p:cNvPr>
          <p:cNvSpPr txBox="1"/>
          <p:nvPr/>
        </p:nvSpPr>
        <p:spPr>
          <a:xfrm>
            <a:off x="4176251" y="5486400"/>
            <a:ext cx="395749" cy="369332"/>
          </a:xfrm>
          <a:prstGeom prst="rect">
            <a:avLst/>
          </a:prstGeom>
          <a:noFill/>
        </p:spPr>
        <p:txBody>
          <a:bodyPr wrap="none" rtlCol="0">
            <a:spAutoFit/>
          </a:bodyPr>
          <a:lstStyle/>
          <a:p>
            <a:r>
              <a:rPr lang="en-US"/>
              <a:t>Vs</a:t>
            </a:r>
          </a:p>
        </p:txBody>
      </p:sp>
      <p:sp>
        <p:nvSpPr>
          <p:cNvPr id="10" name="TextBox 9">
            <a:extLst>
              <a:ext uri="{FF2B5EF4-FFF2-40B4-BE49-F238E27FC236}">
                <a16:creationId xmlns:a16="http://schemas.microsoft.com/office/drawing/2014/main" id="{BE15CCBE-0069-EB48-BB2E-DCF346412BEF}"/>
              </a:ext>
            </a:extLst>
          </p:cNvPr>
          <p:cNvSpPr txBox="1"/>
          <p:nvPr/>
        </p:nvSpPr>
        <p:spPr>
          <a:xfrm>
            <a:off x="5535247" y="5428594"/>
            <a:ext cx="2083584" cy="369332"/>
          </a:xfrm>
          <a:prstGeom prst="rect">
            <a:avLst/>
          </a:prstGeom>
          <a:noFill/>
        </p:spPr>
        <p:txBody>
          <a:bodyPr wrap="none" rtlCol="0">
            <a:spAutoFit/>
          </a:bodyPr>
          <a:lstStyle/>
          <a:p>
            <a:r>
              <a:rPr lang="en-US"/>
              <a:t>Mobilized stem cells</a:t>
            </a:r>
          </a:p>
        </p:txBody>
      </p:sp>
    </p:spTree>
    <p:extLst>
      <p:ext uri="{BB962C8B-B14F-4D97-AF65-F5344CB8AC3E}">
        <p14:creationId xmlns:p14="http://schemas.microsoft.com/office/powerpoint/2010/main" val="3544198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1060539" y="310614"/>
            <a:ext cx="7673558" cy="66684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1" i="1" strike="noStrike" spc="-1">
                <a:latin typeface="Arial"/>
              </a:rPr>
              <a:t>Hematopoietic Cell Transplantation with Cryopreserved Grafts for Severe Aplastic Anemia</a:t>
            </a:r>
            <a:r>
              <a:rPr lang="en-US" sz="1400" b="1" strike="noStrike" spc="-1">
                <a:latin typeface="Arial"/>
              </a:rPr>
              <a:t> </a:t>
            </a:r>
          </a:p>
          <a:p>
            <a:r>
              <a:rPr lang="en-US" sz="1400" b="1" spc="-1">
                <a:latin typeface="Arial"/>
              </a:rPr>
              <a:t>                                                   CIBMTR data: 2013-2019</a:t>
            </a:r>
            <a:endParaRPr lang="en-US" sz="1400" b="1" strike="noStrike" spc="-1">
              <a:latin typeface="Arial"/>
            </a:endParaRPr>
          </a:p>
          <a:p>
            <a:endParaRPr lang="en-US" sz="1400" b="1" strike="noStrike" spc="-1">
              <a:latin typeface="Arial"/>
            </a:endParaRPr>
          </a:p>
        </p:txBody>
      </p:sp>
      <p:pic>
        <p:nvPicPr>
          <p:cNvPr id="48" name="Main graphic"/>
          <p:cNvPicPr/>
          <p:nvPr/>
        </p:nvPicPr>
        <p:blipFill>
          <a:blip r:embed="rId3"/>
          <a:stretch/>
        </p:blipFill>
        <p:spPr>
          <a:xfrm>
            <a:off x="1345521" y="1139390"/>
            <a:ext cx="3734439" cy="4984200"/>
          </a:xfrm>
          <a:prstGeom prst="rect">
            <a:avLst/>
          </a:prstGeom>
          <a:ln>
            <a:noFill/>
          </a:ln>
        </p:spPr>
      </p:pic>
      <p:sp>
        <p:nvSpPr>
          <p:cNvPr id="49" name="TextShape 2"/>
          <p:cNvSpPr txBox="1"/>
          <p:nvPr/>
        </p:nvSpPr>
        <p:spPr>
          <a:xfrm>
            <a:off x="5545581" y="6547386"/>
            <a:ext cx="3882199" cy="307080"/>
          </a:xfrm>
          <a:prstGeom prst="rect">
            <a:avLst/>
          </a:prstGeom>
          <a:noFill/>
          <a:ln>
            <a:noFill/>
          </a:ln>
        </p:spPr>
        <p:txBody>
          <a:bodyPr lIns="90000" tIns="45000" rIns="90000" bIns="45000"/>
          <a:lstStyle/>
          <a:p>
            <a:r>
              <a:rPr lang="en-US" sz="900" b="0" i="1" strike="noStrike" spc="-1">
                <a:latin typeface="Arial"/>
              </a:rPr>
              <a:t>M </a:t>
            </a:r>
            <a:r>
              <a:rPr lang="en-US" sz="900" b="0" i="1" strike="noStrike" spc="-1" err="1">
                <a:latin typeface="Arial"/>
              </a:rPr>
              <a:t>Eapen</a:t>
            </a:r>
            <a:r>
              <a:rPr lang="en-US" sz="900" b="0" i="1" strike="noStrike" spc="-1">
                <a:latin typeface="Arial"/>
              </a:rPr>
              <a:t> </a:t>
            </a:r>
            <a:r>
              <a:rPr lang="en-US" sz="900" b="0" i="1" strike="noStrike" spc="-1" err="1">
                <a:latin typeface="Arial"/>
              </a:rPr>
              <a:t>etal</a:t>
            </a:r>
            <a:r>
              <a:rPr lang="en-US" sz="900" b="0" i="1" strike="noStrike" spc="-1">
                <a:latin typeface="Arial"/>
              </a:rPr>
              <a:t>. Biology of Blood and Marrow Transplantation</a:t>
            </a:r>
            <a:r>
              <a:rPr lang="en-US" sz="900" b="0" strike="noStrike" spc="-1">
                <a:latin typeface="Arial"/>
              </a:rPr>
              <a:t> 2020</a:t>
            </a:r>
          </a:p>
        </p:txBody>
      </p:sp>
      <p:sp>
        <p:nvSpPr>
          <p:cNvPr id="2" name="TextBox 1">
            <a:extLst>
              <a:ext uri="{FF2B5EF4-FFF2-40B4-BE49-F238E27FC236}">
                <a16:creationId xmlns:a16="http://schemas.microsoft.com/office/drawing/2014/main" id="{E200DCF8-88FE-D99F-7157-5CE62F31F9E0}"/>
              </a:ext>
            </a:extLst>
          </p:cNvPr>
          <p:cNvSpPr txBox="1"/>
          <p:nvPr/>
        </p:nvSpPr>
        <p:spPr>
          <a:xfrm>
            <a:off x="6042395" y="1895244"/>
            <a:ext cx="1620700" cy="369332"/>
          </a:xfrm>
          <a:prstGeom prst="rect">
            <a:avLst/>
          </a:prstGeom>
          <a:noFill/>
        </p:spPr>
        <p:txBody>
          <a:bodyPr wrap="none" rtlCol="0">
            <a:spAutoFit/>
          </a:bodyPr>
          <a:lstStyle/>
          <a:p>
            <a:r>
              <a:rPr lang="en-US"/>
              <a:t>GRAFT FAILURE</a:t>
            </a:r>
          </a:p>
        </p:txBody>
      </p:sp>
      <p:sp>
        <p:nvSpPr>
          <p:cNvPr id="3" name="TextBox 2">
            <a:extLst>
              <a:ext uri="{FF2B5EF4-FFF2-40B4-BE49-F238E27FC236}">
                <a16:creationId xmlns:a16="http://schemas.microsoft.com/office/drawing/2014/main" id="{5CB38B1F-A87C-F608-8A31-2E9AD2E271ED}"/>
              </a:ext>
            </a:extLst>
          </p:cNvPr>
          <p:cNvSpPr txBox="1"/>
          <p:nvPr/>
        </p:nvSpPr>
        <p:spPr>
          <a:xfrm>
            <a:off x="6042395" y="4645572"/>
            <a:ext cx="1673343" cy="369332"/>
          </a:xfrm>
          <a:prstGeom prst="rect">
            <a:avLst/>
          </a:prstGeom>
          <a:noFill/>
        </p:spPr>
        <p:txBody>
          <a:bodyPr wrap="none" rtlCol="0">
            <a:spAutoFit/>
          </a:bodyPr>
          <a:lstStyle/>
          <a:p>
            <a:r>
              <a:rPr lang="en-US"/>
              <a:t>OS: 73% Vs 91%</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123422-DF29-69D4-32F1-496EC2CCD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549" y="1433724"/>
            <a:ext cx="6683756" cy="45324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A16CCF-6D7B-4A59-ABE1-BC16409E9269}"/>
              </a:ext>
            </a:extLst>
          </p:cNvPr>
          <p:cNvSpPr txBox="1"/>
          <p:nvPr/>
        </p:nvSpPr>
        <p:spPr>
          <a:xfrm>
            <a:off x="1230122" y="6243145"/>
            <a:ext cx="6863738" cy="307777"/>
          </a:xfrm>
          <a:prstGeom prst="rect">
            <a:avLst/>
          </a:prstGeom>
          <a:noFill/>
        </p:spPr>
        <p:txBody>
          <a:bodyPr wrap="none" rtlCol="0">
            <a:spAutoFit/>
          </a:bodyPr>
          <a:lstStyle/>
          <a:p>
            <a:r>
              <a:rPr lang="en-US" sz="1400">
                <a:solidFill>
                  <a:srgbClr val="2E2E2E"/>
                </a:solidFill>
                <a:latin typeface="ElsevierGulliver"/>
              </a:rPr>
              <a:t>U</a:t>
            </a:r>
            <a:r>
              <a:rPr lang="en-US" sz="1400" b="0" i="0">
                <a:solidFill>
                  <a:srgbClr val="2E2E2E"/>
                </a:solidFill>
                <a:effectLst/>
                <a:latin typeface="ElsevierGulliver"/>
              </a:rPr>
              <a:t>pfront ADT versus IST comparison (A) and upfront ADT versus salvage ADT comparison (B).</a:t>
            </a:r>
            <a:endParaRPr lang="en-US" sz="1400"/>
          </a:p>
        </p:txBody>
      </p:sp>
      <p:sp>
        <p:nvSpPr>
          <p:cNvPr id="5" name="TextBox 4">
            <a:extLst>
              <a:ext uri="{FF2B5EF4-FFF2-40B4-BE49-F238E27FC236}">
                <a16:creationId xmlns:a16="http://schemas.microsoft.com/office/drawing/2014/main" id="{2C4E3E73-0B50-771E-E08C-0FD47C23651C}"/>
              </a:ext>
            </a:extLst>
          </p:cNvPr>
          <p:cNvSpPr txBox="1"/>
          <p:nvPr/>
        </p:nvSpPr>
        <p:spPr>
          <a:xfrm>
            <a:off x="4114800" y="6550922"/>
            <a:ext cx="5627878" cy="276999"/>
          </a:xfrm>
          <a:prstGeom prst="rect">
            <a:avLst/>
          </a:prstGeom>
          <a:noFill/>
        </p:spPr>
        <p:txBody>
          <a:bodyPr wrap="square">
            <a:spAutoFit/>
          </a:bodyPr>
          <a:lstStyle/>
          <a:p>
            <a:r>
              <a:rPr lang="en-US" sz="1200"/>
              <a:t>H. Alotaibi et al. / Transplantation and Cellular Therapy 28 (2022) 105.</a:t>
            </a:r>
          </a:p>
        </p:txBody>
      </p:sp>
      <p:sp>
        <p:nvSpPr>
          <p:cNvPr id="6" name="TextBox 5">
            <a:extLst>
              <a:ext uri="{FF2B5EF4-FFF2-40B4-BE49-F238E27FC236}">
                <a16:creationId xmlns:a16="http://schemas.microsoft.com/office/drawing/2014/main" id="{F2CC6383-36DA-F4C7-849D-E9CC6CFD1FFB}"/>
              </a:ext>
            </a:extLst>
          </p:cNvPr>
          <p:cNvSpPr txBox="1"/>
          <p:nvPr/>
        </p:nvSpPr>
        <p:spPr>
          <a:xfrm>
            <a:off x="774026" y="210317"/>
            <a:ext cx="7775929" cy="1384995"/>
          </a:xfrm>
          <a:prstGeom prst="rect">
            <a:avLst/>
          </a:prstGeom>
          <a:noFill/>
        </p:spPr>
        <p:txBody>
          <a:bodyPr wrap="square" rtlCol="0">
            <a:spAutoFit/>
          </a:bodyPr>
          <a:lstStyle/>
          <a:p>
            <a:r>
              <a:rPr lang="en-US" sz="1400" b="1" i="0">
                <a:solidFill>
                  <a:srgbClr val="212121"/>
                </a:solidFill>
                <a:effectLst/>
                <a:latin typeface="Merriweather" pitchFamily="2" charset="77"/>
              </a:rPr>
              <a:t>Upfront Alternative Donor Transplant versus Immunosuppressive Therapy in Patients with Severe Aplastic Anemia Who Lack a Fully HLA-Matched Related Donor: Systematic Review and Meta-Analysis of Retrospective Studies, on Behalf of the Severe Aplastic Anemia Working Party of the European Group for Blood and Marrow Transplantation</a:t>
            </a:r>
          </a:p>
          <a:p>
            <a:endParaRPr lang="en-US" sz="1400"/>
          </a:p>
        </p:txBody>
      </p:sp>
    </p:spTree>
    <p:extLst>
      <p:ext uri="{BB962C8B-B14F-4D97-AF65-F5344CB8AC3E}">
        <p14:creationId xmlns:p14="http://schemas.microsoft.com/office/powerpoint/2010/main" val="86481369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46934-5602-027E-04A6-89398ACFDD7F}"/>
              </a:ext>
            </a:extLst>
          </p:cNvPr>
          <p:cNvSpPr txBox="1"/>
          <p:nvPr/>
        </p:nvSpPr>
        <p:spPr>
          <a:xfrm>
            <a:off x="1159554" y="2456848"/>
            <a:ext cx="6974602" cy="1384995"/>
          </a:xfrm>
          <a:prstGeom prst="rect">
            <a:avLst/>
          </a:prstGeom>
          <a:noFill/>
        </p:spPr>
        <p:txBody>
          <a:bodyPr wrap="none" rtlCol="0">
            <a:spAutoFit/>
          </a:bodyPr>
          <a:lstStyle/>
          <a:p>
            <a:r>
              <a:rPr lang="en-US" sz="2100" b="1"/>
              <a:t>BMT CTN PLANNING FOR AN Upfront alternative donor HCT  </a:t>
            </a:r>
          </a:p>
          <a:p>
            <a:r>
              <a:rPr lang="en-US" sz="2100" b="1"/>
              <a:t>(MUD and </a:t>
            </a:r>
            <a:r>
              <a:rPr lang="en-US" sz="2100" b="1" err="1"/>
              <a:t>Haplo</a:t>
            </a:r>
            <a:r>
              <a:rPr lang="en-US" sz="2100" b="1"/>
              <a:t> donors)</a:t>
            </a:r>
          </a:p>
          <a:p>
            <a:r>
              <a:rPr lang="en-US" sz="2100" b="1"/>
              <a:t>for adults (21 y and above) with severe aplastic anemia using </a:t>
            </a:r>
          </a:p>
          <a:p>
            <a:r>
              <a:rPr lang="en-US" sz="2100" b="1"/>
              <a:t>PT Cy based GVHD prophylaxis</a:t>
            </a:r>
          </a:p>
        </p:txBody>
      </p:sp>
    </p:spTree>
    <p:extLst>
      <p:ext uri="{BB962C8B-B14F-4D97-AF65-F5344CB8AC3E}">
        <p14:creationId xmlns:p14="http://schemas.microsoft.com/office/powerpoint/2010/main" val="26435797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A685-E959-576B-0D84-A479212BB514}"/>
              </a:ext>
            </a:extLst>
          </p:cNvPr>
          <p:cNvSpPr>
            <a:spLocks noGrp="1"/>
          </p:cNvSpPr>
          <p:nvPr>
            <p:ph type="title"/>
          </p:nvPr>
        </p:nvSpPr>
        <p:spPr>
          <a:xfrm>
            <a:off x="956667" y="183111"/>
            <a:ext cx="7606427" cy="956198"/>
          </a:xfrm>
        </p:spPr>
        <p:txBody>
          <a:bodyPr/>
          <a:lstStyle/>
          <a:p>
            <a:r>
              <a:rPr lang="en-US"/>
              <a:t>Case</a:t>
            </a:r>
          </a:p>
        </p:txBody>
      </p:sp>
      <p:sp>
        <p:nvSpPr>
          <p:cNvPr id="3" name="Content Placeholder 2">
            <a:extLst>
              <a:ext uri="{FF2B5EF4-FFF2-40B4-BE49-F238E27FC236}">
                <a16:creationId xmlns:a16="http://schemas.microsoft.com/office/drawing/2014/main" id="{66C99982-CC88-EE8E-FBDC-2639BDAF911B}"/>
              </a:ext>
            </a:extLst>
          </p:cNvPr>
          <p:cNvSpPr>
            <a:spLocks noGrp="1"/>
          </p:cNvSpPr>
          <p:nvPr>
            <p:ph idx="1"/>
          </p:nvPr>
        </p:nvSpPr>
        <p:spPr>
          <a:xfrm>
            <a:off x="930894" y="1297265"/>
            <a:ext cx="7282212" cy="4689318"/>
          </a:xfrm>
        </p:spPr>
        <p:txBody>
          <a:bodyPr>
            <a:normAutofit fontScale="92500"/>
          </a:bodyPr>
          <a:lstStyle/>
          <a:p>
            <a:r>
              <a:rPr lang="en-US" sz="2100"/>
              <a:t>62 y old man with no significant past medical history presented with progressive fatigue to his primary care physician. A complete blood count revealed WBC count of 2100/µL with ANC of 1200/µL; Hemoglobin of 9.2 gm/dL, platelet count of 92,000/µL. Bone marrow biopsy showed 2% blasts by immunohistochemistry staining. There is evidence of trilineage </a:t>
            </a:r>
            <a:r>
              <a:rPr lang="en-US" sz="2100" err="1"/>
              <a:t>dyspoesis</a:t>
            </a:r>
            <a:r>
              <a:rPr lang="en-US" sz="2100"/>
              <a:t> by morphology. Cytogenetics revealed normal karyotype of 46,XY[20]. MDS FISH panel was unremarkable. A myeloid mutation analysis revealed pathogenic mutations in ASXL1, DNMT3A, RUNX1 and U2AF1. </a:t>
            </a:r>
          </a:p>
          <a:p>
            <a:endParaRPr lang="en-US" sz="2100"/>
          </a:p>
          <a:p>
            <a:r>
              <a:rPr lang="en-US" sz="2100"/>
              <a:t>What would you recommend?</a:t>
            </a:r>
          </a:p>
          <a:p>
            <a:endParaRPr lang="en-US" sz="2100"/>
          </a:p>
          <a:p>
            <a:pPr marL="457200" indent="-457200">
              <a:buAutoNum type="alphaUcParenR"/>
            </a:pPr>
            <a:r>
              <a:rPr lang="en-US" sz="2100"/>
              <a:t>Start her on Erythroid Stimulating Agents</a:t>
            </a:r>
          </a:p>
          <a:p>
            <a:pPr marL="457200" indent="-457200">
              <a:buAutoNum type="alphaUcParenR"/>
            </a:pPr>
            <a:r>
              <a:rPr lang="en-US" sz="2100"/>
              <a:t>Observe and follow up in 6 months</a:t>
            </a:r>
          </a:p>
          <a:p>
            <a:pPr marL="457200" indent="-457200">
              <a:buAutoNum type="alphaUcParenR"/>
            </a:pPr>
            <a:r>
              <a:rPr lang="en-US" sz="2100"/>
              <a:t>Start </a:t>
            </a:r>
            <a:r>
              <a:rPr lang="en-US" sz="2100" err="1"/>
              <a:t>Lenolidamide</a:t>
            </a:r>
            <a:endParaRPr lang="en-US" sz="2100"/>
          </a:p>
          <a:p>
            <a:pPr marL="457200" indent="-457200">
              <a:buAutoNum type="alphaUcParenR"/>
            </a:pPr>
            <a:r>
              <a:rPr lang="en-US" sz="2100"/>
              <a:t>HLA type her and refer to stem cell transplant evaluation</a:t>
            </a:r>
          </a:p>
        </p:txBody>
      </p:sp>
    </p:spTree>
    <p:extLst>
      <p:ext uri="{BB962C8B-B14F-4D97-AF65-F5344CB8AC3E}">
        <p14:creationId xmlns:p14="http://schemas.microsoft.com/office/powerpoint/2010/main" val="3080813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5989E-A6C4-084F-A216-03EB86C36DDE}"/>
              </a:ext>
            </a:extLst>
          </p:cNvPr>
          <p:cNvSpPr>
            <a:spLocks noGrp="1"/>
          </p:cNvSpPr>
          <p:nvPr>
            <p:ph type="title"/>
          </p:nvPr>
        </p:nvSpPr>
        <p:spPr>
          <a:xfrm>
            <a:off x="956667" y="419548"/>
            <a:ext cx="7606427" cy="743765"/>
          </a:xfrm>
        </p:spPr>
        <p:txBody>
          <a:bodyPr/>
          <a:lstStyle/>
          <a:p>
            <a:r>
              <a:rPr lang="en-US"/>
              <a:t>Conclusions</a:t>
            </a:r>
          </a:p>
        </p:txBody>
      </p:sp>
      <p:sp>
        <p:nvSpPr>
          <p:cNvPr id="3" name="Content Placeholder 2">
            <a:extLst>
              <a:ext uri="{FF2B5EF4-FFF2-40B4-BE49-F238E27FC236}">
                <a16:creationId xmlns:a16="http://schemas.microsoft.com/office/drawing/2014/main" id="{5734ADBC-A58E-2C49-8CC5-12C297BF30EE}"/>
              </a:ext>
            </a:extLst>
          </p:cNvPr>
          <p:cNvSpPr>
            <a:spLocks noGrp="1"/>
          </p:cNvSpPr>
          <p:nvPr>
            <p:ph idx="1"/>
          </p:nvPr>
        </p:nvSpPr>
        <p:spPr>
          <a:xfrm>
            <a:off x="956667" y="1484555"/>
            <a:ext cx="7282212" cy="4348375"/>
          </a:xfrm>
        </p:spPr>
        <p:txBody>
          <a:bodyPr>
            <a:normAutofit/>
          </a:bodyPr>
          <a:lstStyle/>
          <a:p>
            <a:pPr marL="342900" indent="-342900">
              <a:buFont typeface="Arial" panose="020B0604020202020204" pitchFamily="34" charset="0"/>
              <a:buChar char="•"/>
            </a:pPr>
            <a:r>
              <a:rPr lang="en-US" sz="2300"/>
              <a:t>Patients affected with MDS should be tested for any identifiable mutations to better risk stratify.</a:t>
            </a:r>
          </a:p>
          <a:p>
            <a:pPr marL="342900" indent="-342900">
              <a:buFont typeface="Arial" panose="020B0604020202020204" pitchFamily="34" charset="0"/>
              <a:buChar char="•"/>
            </a:pPr>
            <a:r>
              <a:rPr lang="en-US" sz="2300"/>
              <a:t>Patients affected with aplastic anemia should be tested for existing PNH clones (Acquired AA)</a:t>
            </a:r>
          </a:p>
          <a:p>
            <a:pPr marL="342900" indent="-342900">
              <a:buFont typeface="Arial" panose="020B0604020202020204" pitchFamily="34" charset="0"/>
              <a:buChar char="•"/>
            </a:pPr>
            <a:r>
              <a:rPr lang="en-US" sz="2300"/>
              <a:t>Bone marrow transplant should be considered in patients with MDS (intermediate 2 or higher by IPSS) when transplant eligible and suitable donor available. </a:t>
            </a:r>
          </a:p>
          <a:p>
            <a:pPr marL="342900" indent="-342900">
              <a:buFont typeface="Arial" panose="020B0604020202020204" pitchFamily="34" charset="0"/>
              <a:buChar char="•"/>
            </a:pPr>
            <a:r>
              <a:rPr lang="en-US" sz="2300"/>
              <a:t>Bone marrow transplant should be considered upfront for SAA when matched sibling donor is available for patients &lt;40 y and for Matched unrelated donor for patients &lt;20-30 y. </a:t>
            </a:r>
          </a:p>
        </p:txBody>
      </p:sp>
    </p:spTree>
    <p:extLst>
      <p:ext uri="{BB962C8B-B14F-4D97-AF65-F5344CB8AC3E}">
        <p14:creationId xmlns:p14="http://schemas.microsoft.com/office/powerpoint/2010/main" val="1178934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52996" y="344129"/>
            <a:ext cx="3805120" cy="815617"/>
          </a:xfrm>
        </p:spPr>
        <p:txBody>
          <a:bodyPr>
            <a:normAutofit/>
          </a:bodyPr>
          <a:lstStyle/>
          <a:p>
            <a:r>
              <a:rPr lang="en-US" sz="5400"/>
              <a:t>Thank you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9639" y="1356391"/>
            <a:ext cx="6154993" cy="405135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724" t="39191" r="7869" b="39070"/>
          <a:stretch/>
        </p:blipFill>
        <p:spPr>
          <a:xfrm>
            <a:off x="5584724" y="5899354"/>
            <a:ext cx="3407942" cy="639098"/>
          </a:xfrm>
          <a:prstGeom prst="rect">
            <a:avLst/>
          </a:prstGeom>
        </p:spPr>
      </p:pic>
    </p:spTree>
    <p:extLst>
      <p:ext uri="{BB962C8B-B14F-4D97-AF65-F5344CB8AC3E}">
        <p14:creationId xmlns:p14="http://schemas.microsoft.com/office/powerpoint/2010/main" val="2665676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47DC-0776-A842-84B7-173496802253}"/>
              </a:ext>
            </a:extLst>
          </p:cNvPr>
          <p:cNvSpPr>
            <a:spLocks noGrp="1"/>
          </p:cNvSpPr>
          <p:nvPr>
            <p:ph type="title"/>
          </p:nvPr>
        </p:nvSpPr>
        <p:spPr>
          <a:xfrm>
            <a:off x="924909" y="242981"/>
            <a:ext cx="7606427" cy="607975"/>
          </a:xfrm>
        </p:spPr>
        <p:txBody>
          <a:bodyPr>
            <a:normAutofit fontScale="90000"/>
          </a:bodyPr>
          <a:lstStyle/>
          <a:p>
            <a:r>
              <a:rPr lang="en-US"/>
              <a:t>MDS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DBAD46-0879-244C-AE88-2874ECEFCCB7}"/>
                  </a:ext>
                </a:extLst>
              </p:cNvPr>
              <p:cNvSpPr>
                <a:spLocks noGrp="1"/>
              </p:cNvSpPr>
              <p:nvPr>
                <p:ph idx="1"/>
              </p:nvPr>
            </p:nvSpPr>
            <p:spPr>
              <a:xfrm>
                <a:off x="788276" y="1073732"/>
                <a:ext cx="7606426" cy="4710535"/>
              </a:xfrm>
            </p:spPr>
            <p:txBody>
              <a:bodyPr>
                <a:noAutofit/>
              </a:bodyPr>
              <a:lstStyle/>
              <a:p>
                <a:pPr marL="285750" indent="-285750">
                  <a:buFont typeface="Arial" panose="020B0604020202020204" pitchFamily="34" charset="0"/>
                  <a:buChar char="•"/>
                </a:pPr>
                <a:r>
                  <a:rPr lang="en-US" sz="1800"/>
                  <a:t>A group of clonal hematopoietic stem cell diseases characterized by cytopenia(s), dysplasia in one or more of major myeloid cell lines, ineffective hemopoiesis and increases risk of development of AML. –WHO: Classification of hematopoietic and Lymphoid Tissues: 2008: 4th Edition. </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A group of clonal bone marrow neoplasms characterized by ineffective hematopoiesis, manifested by morphologic dysplasia in hematopoietic cells and by peripheral cytopenia(s).- WHO: 2016 revision. </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Incidence: 4.5 cases per 100,000 people/year and goes higher with age with among 70-79 years and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a:t>80 years age 26.9 and 55.4 per 100,000 people/year respectively; Around 15,000 cases per year. Men&gt;Women; Whites&gt; non-white. </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Risk factors: Age, DNA damage, environmental, PNH/AA or hereditary causes.</a:t>
                </a:r>
              </a:p>
              <a:p>
                <a:pPr marL="285750" indent="-285750">
                  <a:buFont typeface="Arial" panose="020B0604020202020204" pitchFamily="34" charset="0"/>
                  <a:buChar char="•"/>
                </a:pPr>
                <a:endParaRPr lang="en-US" sz="1800"/>
              </a:p>
            </p:txBody>
          </p:sp>
        </mc:Choice>
        <mc:Fallback xmlns="">
          <p:sp>
            <p:nvSpPr>
              <p:cNvPr id="3" name="Content Placeholder 2">
                <a:extLst>
                  <a:ext uri="{FF2B5EF4-FFF2-40B4-BE49-F238E27FC236}">
                    <a16:creationId xmlns:a16="http://schemas.microsoft.com/office/drawing/2014/main" id="{A4DBAD46-0879-244C-AE88-2874ECEFCCB7}"/>
                  </a:ext>
                </a:extLst>
              </p:cNvPr>
              <p:cNvSpPr>
                <a:spLocks noGrp="1" noRot="1" noChangeAspect="1" noMove="1" noResize="1" noEditPoints="1" noAdjustHandles="1" noChangeArrowheads="1" noChangeShapeType="1" noTextEdit="1"/>
              </p:cNvSpPr>
              <p:nvPr>
                <p:ph idx="1"/>
              </p:nvPr>
            </p:nvSpPr>
            <p:spPr>
              <a:xfrm>
                <a:off x="788276" y="1073732"/>
                <a:ext cx="7606426" cy="4710535"/>
              </a:xfrm>
              <a:blipFill>
                <a:blip r:embed="rId2"/>
                <a:stretch>
                  <a:fillRect l="-481" t="-1164" r="-962" b="-12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C6029D1-0FCD-4A49-9751-3E49B256AB8C}"/>
              </a:ext>
            </a:extLst>
          </p:cNvPr>
          <p:cNvSpPr txBox="1"/>
          <p:nvPr/>
        </p:nvSpPr>
        <p:spPr>
          <a:xfrm>
            <a:off x="788276" y="6470087"/>
            <a:ext cx="2541337"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D A Arber </a:t>
            </a:r>
            <a:r>
              <a:rPr lang="en-US" sz="1200" err="1">
                <a:latin typeface="Arial" panose="020B0604020202020204" pitchFamily="34" charset="0"/>
                <a:cs typeface="Arial" panose="020B0604020202020204" pitchFamily="34" charset="0"/>
              </a:rPr>
              <a:t>etal</a:t>
            </a:r>
            <a:r>
              <a:rPr lang="en-US" sz="1200">
                <a:latin typeface="Arial" panose="020B0604020202020204" pitchFamily="34" charset="0"/>
                <a:cs typeface="Arial" panose="020B0604020202020204" pitchFamily="34" charset="0"/>
              </a:rPr>
              <a:t>. WHO 2016 revision</a:t>
            </a:r>
          </a:p>
        </p:txBody>
      </p:sp>
    </p:spTree>
    <p:extLst>
      <p:ext uri="{BB962C8B-B14F-4D97-AF65-F5344CB8AC3E}">
        <p14:creationId xmlns:p14="http://schemas.microsoft.com/office/powerpoint/2010/main" val="59795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3265616" y="166317"/>
            <a:ext cx="4388891" cy="457638"/>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2500" b="1">
                <a:ln w="9525" cap="flat" cmpd="sng" algn="ctr">
                  <a:noFill/>
                  <a:prstDash val="solid"/>
                  <a:round/>
                  <a:headEnd type="none" w="med" len="med"/>
                  <a:tailEnd type="none" w="med" len="med"/>
                </a:ln>
                <a:solidFill>
                  <a:srgbClr val="C00000"/>
                </a:solidFill>
                <a:latin typeface="Arial" panose="020B0604020202020204" pitchFamily="34" charset="0"/>
                <a:cs typeface="Arial" panose="020B0604020202020204" pitchFamily="34" charset="0"/>
                <a:sym typeface="Wingdings"/>
              </a:rPr>
              <a:t>Timeline in MDS</a:t>
            </a:r>
          </a:p>
        </p:txBody>
      </p:sp>
      <p:cxnSp>
        <p:nvCxnSpPr>
          <p:cNvPr id="4" name="Straight Arrow Connector 3">
            <a:extLst>
              <a:ext uri="{FF2B5EF4-FFF2-40B4-BE49-F238E27FC236}">
                <a16:creationId xmlns:a16="http://schemas.microsoft.com/office/drawing/2014/main" id="{865854FC-2DC4-F444-A94B-5F89B182B576}"/>
              </a:ext>
            </a:extLst>
          </p:cNvPr>
          <p:cNvCxnSpPr>
            <a:cxnSpLocks/>
          </p:cNvCxnSpPr>
          <p:nvPr/>
        </p:nvCxnSpPr>
        <p:spPr>
          <a:xfrm>
            <a:off x="880906" y="1639618"/>
            <a:ext cx="7848757" cy="0"/>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9459E38E-2305-724D-BD76-C653FF8792A6}"/>
              </a:ext>
            </a:extLst>
          </p:cNvPr>
          <p:cNvSpPr txBox="1"/>
          <p:nvPr/>
        </p:nvSpPr>
        <p:spPr>
          <a:xfrm>
            <a:off x="788863" y="1302234"/>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1982</a:t>
            </a:r>
          </a:p>
        </p:txBody>
      </p:sp>
      <p:sp>
        <p:nvSpPr>
          <p:cNvPr id="11" name="TextBox 10">
            <a:extLst>
              <a:ext uri="{FF2B5EF4-FFF2-40B4-BE49-F238E27FC236}">
                <a16:creationId xmlns:a16="http://schemas.microsoft.com/office/drawing/2014/main" id="{3BAB2561-8885-B449-B24A-30B71569A3F4}"/>
              </a:ext>
            </a:extLst>
          </p:cNvPr>
          <p:cNvSpPr txBox="1"/>
          <p:nvPr/>
        </p:nvSpPr>
        <p:spPr>
          <a:xfrm>
            <a:off x="1871562" y="1302234"/>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1997</a:t>
            </a:r>
          </a:p>
        </p:txBody>
      </p:sp>
      <p:sp>
        <p:nvSpPr>
          <p:cNvPr id="12" name="TextBox 11">
            <a:extLst>
              <a:ext uri="{FF2B5EF4-FFF2-40B4-BE49-F238E27FC236}">
                <a16:creationId xmlns:a16="http://schemas.microsoft.com/office/drawing/2014/main" id="{FBA71263-46BC-BD42-953E-D00454BE004E}"/>
              </a:ext>
            </a:extLst>
          </p:cNvPr>
          <p:cNvSpPr txBox="1"/>
          <p:nvPr/>
        </p:nvSpPr>
        <p:spPr>
          <a:xfrm>
            <a:off x="2766761" y="1310185"/>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2001</a:t>
            </a:r>
          </a:p>
        </p:txBody>
      </p:sp>
      <p:sp>
        <p:nvSpPr>
          <p:cNvPr id="13" name="TextBox 12">
            <a:extLst>
              <a:ext uri="{FF2B5EF4-FFF2-40B4-BE49-F238E27FC236}">
                <a16:creationId xmlns:a16="http://schemas.microsoft.com/office/drawing/2014/main" id="{9D88DB92-938D-D044-87E5-D86F0D97A38D}"/>
              </a:ext>
            </a:extLst>
          </p:cNvPr>
          <p:cNvSpPr txBox="1"/>
          <p:nvPr/>
        </p:nvSpPr>
        <p:spPr>
          <a:xfrm>
            <a:off x="3453117" y="1310185"/>
            <a:ext cx="859531"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2004-2005</a:t>
            </a:r>
          </a:p>
        </p:txBody>
      </p:sp>
      <p:sp>
        <p:nvSpPr>
          <p:cNvPr id="14" name="TextBox 13">
            <a:extLst>
              <a:ext uri="{FF2B5EF4-FFF2-40B4-BE49-F238E27FC236}">
                <a16:creationId xmlns:a16="http://schemas.microsoft.com/office/drawing/2014/main" id="{1A590A86-F341-2B4A-9E17-63E8321E057B}"/>
              </a:ext>
            </a:extLst>
          </p:cNvPr>
          <p:cNvSpPr txBox="1"/>
          <p:nvPr/>
        </p:nvSpPr>
        <p:spPr>
          <a:xfrm>
            <a:off x="4699106" y="1302727"/>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2008</a:t>
            </a:r>
          </a:p>
        </p:txBody>
      </p:sp>
      <p:sp>
        <p:nvSpPr>
          <p:cNvPr id="15" name="TextBox 14">
            <a:extLst>
              <a:ext uri="{FF2B5EF4-FFF2-40B4-BE49-F238E27FC236}">
                <a16:creationId xmlns:a16="http://schemas.microsoft.com/office/drawing/2014/main" id="{788A7FB2-146D-6E43-86B2-38DFDE99E864}"/>
              </a:ext>
            </a:extLst>
          </p:cNvPr>
          <p:cNvSpPr txBox="1"/>
          <p:nvPr/>
        </p:nvSpPr>
        <p:spPr>
          <a:xfrm>
            <a:off x="5816214" y="1302727"/>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2012</a:t>
            </a:r>
          </a:p>
        </p:txBody>
      </p:sp>
      <p:sp>
        <p:nvSpPr>
          <p:cNvPr id="16" name="TextBox 15">
            <a:extLst>
              <a:ext uri="{FF2B5EF4-FFF2-40B4-BE49-F238E27FC236}">
                <a16:creationId xmlns:a16="http://schemas.microsoft.com/office/drawing/2014/main" id="{81591E2A-1C6E-CE4B-98C3-0EE904B743FF}"/>
              </a:ext>
            </a:extLst>
          </p:cNvPr>
          <p:cNvSpPr txBox="1"/>
          <p:nvPr/>
        </p:nvSpPr>
        <p:spPr>
          <a:xfrm>
            <a:off x="6671071" y="1310185"/>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2016</a:t>
            </a:r>
          </a:p>
        </p:txBody>
      </p:sp>
      <p:sp>
        <p:nvSpPr>
          <p:cNvPr id="17" name="TextBox 16">
            <a:extLst>
              <a:ext uri="{FF2B5EF4-FFF2-40B4-BE49-F238E27FC236}">
                <a16:creationId xmlns:a16="http://schemas.microsoft.com/office/drawing/2014/main" id="{35FEF521-5C93-0444-83C2-C5FA28D0EC3B}"/>
              </a:ext>
            </a:extLst>
          </p:cNvPr>
          <p:cNvSpPr txBox="1"/>
          <p:nvPr/>
        </p:nvSpPr>
        <p:spPr>
          <a:xfrm>
            <a:off x="7360295" y="1310185"/>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2020</a:t>
            </a:r>
          </a:p>
        </p:txBody>
      </p:sp>
      <p:sp>
        <p:nvSpPr>
          <p:cNvPr id="18" name="TextBox 17">
            <a:extLst>
              <a:ext uri="{FF2B5EF4-FFF2-40B4-BE49-F238E27FC236}">
                <a16:creationId xmlns:a16="http://schemas.microsoft.com/office/drawing/2014/main" id="{9EC28541-BECC-5744-BF94-D72D5DB6866B}"/>
              </a:ext>
            </a:extLst>
          </p:cNvPr>
          <p:cNvSpPr txBox="1"/>
          <p:nvPr/>
        </p:nvSpPr>
        <p:spPr>
          <a:xfrm>
            <a:off x="723116" y="1938009"/>
            <a:ext cx="968365" cy="1323439"/>
          </a:xfrm>
          <a:prstGeom prst="rect">
            <a:avLst/>
          </a:prstGeom>
          <a:solidFill>
            <a:schemeClr val="bg2">
              <a:lumMod val="90000"/>
            </a:schemeClr>
          </a:solidFill>
        </p:spPr>
        <p:txBody>
          <a:bodyPr wrap="square" rtlCol="0">
            <a:spAutoFit/>
          </a:bodyPr>
          <a:lstStyle/>
          <a:p>
            <a:r>
              <a:rPr lang="en-US" sz="1000">
                <a:latin typeface="Arial" panose="020B0604020202020204" pitchFamily="34" charset="0"/>
                <a:cs typeface="Arial" panose="020B0604020202020204" pitchFamily="34" charset="0"/>
              </a:rPr>
              <a:t>FAB</a:t>
            </a:r>
          </a:p>
          <a:p>
            <a:r>
              <a:rPr lang="en-US" sz="1000">
                <a:latin typeface="Arial" panose="020B0604020202020204" pitchFamily="34" charset="0"/>
                <a:cs typeface="Arial" panose="020B0604020202020204" pitchFamily="34" charset="0"/>
              </a:rPr>
              <a:t>Low grade</a:t>
            </a:r>
          </a:p>
          <a:p>
            <a:r>
              <a:rPr lang="en-US" sz="1000">
                <a:latin typeface="Arial" panose="020B0604020202020204" pitchFamily="34" charset="0"/>
                <a:cs typeface="Arial" panose="020B0604020202020204" pitchFamily="34" charset="0"/>
              </a:rPr>
              <a:t>RA; RARS</a:t>
            </a:r>
          </a:p>
          <a:p>
            <a:endParaRPr lang="en-US" sz="1000">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High grade</a:t>
            </a:r>
          </a:p>
          <a:p>
            <a:r>
              <a:rPr lang="en-US" sz="1000">
                <a:latin typeface="Arial" panose="020B0604020202020204" pitchFamily="34" charset="0"/>
                <a:cs typeface="Arial" panose="020B0604020202020204" pitchFamily="34" charset="0"/>
              </a:rPr>
              <a:t>RAEB</a:t>
            </a:r>
          </a:p>
          <a:p>
            <a:r>
              <a:rPr lang="en-US" sz="1000">
                <a:latin typeface="Arial" panose="020B0604020202020204" pitchFamily="34" charset="0"/>
                <a:cs typeface="Arial" panose="020B0604020202020204" pitchFamily="34" charset="0"/>
              </a:rPr>
              <a:t>RAEB-t</a:t>
            </a:r>
          </a:p>
          <a:p>
            <a:r>
              <a:rPr lang="en-US" sz="1000">
                <a:latin typeface="Arial" panose="020B0604020202020204" pitchFamily="34" charset="0"/>
                <a:cs typeface="Arial" panose="020B0604020202020204" pitchFamily="34" charset="0"/>
              </a:rPr>
              <a:t>CMML</a:t>
            </a:r>
          </a:p>
        </p:txBody>
      </p:sp>
      <p:sp>
        <p:nvSpPr>
          <p:cNvPr id="25" name="TextBox 24">
            <a:extLst>
              <a:ext uri="{FF2B5EF4-FFF2-40B4-BE49-F238E27FC236}">
                <a16:creationId xmlns:a16="http://schemas.microsoft.com/office/drawing/2014/main" id="{2A12E38D-630D-964E-84D0-9F32BAAB84C5}"/>
              </a:ext>
            </a:extLst>
          </p:cNvPr>
          <p:cNvSpPr txBox="1"/>
          <p:nvPr/>
        </p:nvSpPr>
        <p:spPr>
          <a:xfrm>
            <a:off x="1722682" y="1934706"/>
            <a:ext cx="857418" cy="861774"/>
          </a:xfrm>
          <a:prstGeom prst="rect">
            <a:avLst/>
          </a:prstGeom>
          <a:solidFill>
            <a:schemeClr val="bg2">
              <a:lumMod val="90000"/>
            </a:schemeClr>
          </a:solidFill>
        </p:spPr>
        <p:txBody>
          <a:bodyPr wrap="square" rtlCol="0">
            <a:spAutoFit/>
          </a:bodyPr>
          <a:lstStyle/>
          <a:p>
            <a:r>
              <a:rPr lang="en-US" sz="1000" b="1" u="sng">
                <a:latin typeface="Arial" panose="020B0604020202020204" pitchFamily="34" charset="0"/>
                <a:cs typeface="Arial" panose="020B0604020202020204" pitchFamily="34" charset="0"/>
              </a:rPr>
              <a:t>IPSS</a:t>
            </a:r>
          </a:p>
          <a:p>
            <a:r>
              <a:rPr lang="en-US" sz="1000">
                <a:latin typeface="Arial" panose="020B0604020202020204" pitchFamily="34" charset="0"/>
                <a:cs typeface="Arial" panose="020B0604020202020204" pitchFamily="34" charset="0"/>
              </a:rPr>
              <a:t>Low risk</a:t>
            </a:r>
          </a:p>
          <a:p>
            <a:r>
              <a:rPr lang="en-US" sz="1000">
                <a:latin typeface="Arial" panose="020B0604020202020204" pitchFamily="34" charset="0"/>
                <a:cs typeface="Arial" panose="020B0604020202020204" pitchFamily="34" charset="0"/>
              </a:rPr>
              <a:t>Int-1 risk</a:t>
            </a:r>
          </a:p>
          <a:p>
            <a:r>
              <a:rPr lang="en-US" sz="1000">
                <a:latin typeface="Arial" panose="020B0604020202020204" pitchFamily="34" charset="0"/>
                <a:cs typeface="Arial" panose="020B0604020202020204" pitchFamily="34" charset="0"/>
              </a:rPr>
              <a:t>Int-2 risk</a:t>
            </a:r>
          </a:p>
          <a:p>
            <a:r>
              <a:rPr lang="en-US" sz="1000">
                <a:latin typeface="Arial" panose="020B0604020202020204" pitchFamily="34" charset="0"/>
                <a:cs typeface="Arial" panose="020B0604020202020204" pitchFamily="34" charset="0"/>
              </a:rPr>
              <a:t>High risk</a:t>
            </a:r>
          </a:p>
        </p:txBody>
      </p:sp>
      <p:sp>
        <p:nvSpPr>
          <p:cNvPr id="26" name="TextBox 25">
            <a:extLst>
              <a:ext uri="{FF2B5EF4-FFF2-40B4-BE49-F238E27FC236}">
                <a16:creationId xmlns:a16="http://schemas.microsoft.com/office/drawing/2014/main" id="{031BA50F-D013-6D44-A5F4-5BA08FC7848E}"/>
              </a:ext>
            </a:extLst>
          </p:cNvPr>
          <p:cNvSpPr txBox="1"/>
          <p:nvPr/>
        </p:nvSpPr>
        <p:spPr>
          <a:xfrm>
            <a:off x="4523003" y="3129040"/>
            <a:ext cx="1120053" cy="1169551"/>
          </a:xfrm>
          <a:prstGeom prst="rect">
            <a:avLst/>
          </a:prstGeom>
          <a:solidFill>
            <a:schemeClr val="bg2">
              <a:lumMod val="90000"/>
            </a:schemeClr>
          </a:solidFill>
        </p:spPr>
        <p:txBody>
          <a:bodyPr wrap="square" rtlCol="0">
            <a:spAutoFit/>
          </a:bodyPr>
          <a:lstStyle/>
          <a:p>
            <a:r>
              <a:rPr lang="en-US" sz="1000">
                <a:latin typeface="Arial" panose="020B0604020202020204" pitchFamily="34" charset="0"/>
                <a:cs typeface="Arial" panose="020B0604020202020204" pitchFamily="34" charset="0"/>
              </a:rPr>
              <a:t>WHO Revision</a:t>
            </a:r>
          </a:p>
          <a:p>
            <a:r>
              <a:rPr lang="en-US" sz="1000">
                <a:latin typeface="Arial" panose="020B0604020202020204" pitchFamily="34" charset="0"/>
                <a:cs typeface="Arial" panose="020B0604020202020204" pitchFamily="34" charset="0"/>
              </a:rPr>
              <a:t>CMML</a:t>
            </a:r>
          </a:p>
          <a:p>
            <a:r>
              <a:rPr lang="en-US" sz="1000">
                <a:latin typeface="Arial" panose="020B0604020202020204" pitchFamily="34" charset="0"/>
                <a:cs typeface="Arial" panose="020B0604020202020204" pitchFamily="34" charset="0"/>
              </a:rPr>
              <a:t>MDS/MPN</a:t>
            </a:r>
          </a:p>
          <a:p>
            <a:r>
              <a:rPr lang="en-US" sz="1000">
                <a:latin typeface="Arial" panose="020B0604020202020204" pitchFamily="34" charset="0"/>
                <a:cs typeface="Arial" panose="020B0604020202020204" pitchFamily="34" charset="0"/>
              </a:rPr>
              <a:t>RAEB-t-&gt; AML</a:t>
            </a:r>
          </a:p>
          <a:p>
            <a:endParaRPr lang="en-US" sz="1000">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RA-&gt;RCMD</a:t>
            </a:r>
          </a:p>
          <a:p>
            <a:r>
              <a:rPr lang="en-US" sz="1000">
                <a:latin typeface="Arial" panose="020B0604020202020204" pitchFamily="34" charset="0"/>
                <a:cs typeface="Arial" panose="020B0604020202020204" pitchFamily="34" charset="0"/>
              </a:rPr>
              <a:t>RAEB 1,2</a:t>
            </a:r>
          </a:p>
        </p:txBody>
      </p:sp>
      <p:sp>
        <p:nvSpPr>
          <p:cNvPr id="27" name="TextBox 26">
            <a:extLst>
              <a:ext uri="{FF2B5EF4-FFF2-40B4-BE49-F238E27FC236}">
                <a16:creationId xmlns:a16="http://schemas.microsoft.com/office/drawing/2014/main" id="{7816928A-CEB6-3844-B5DE-A8BE942BD459}"/>
              </a:ext>
            </a:extLst>
          </p:cNvPr>
          <p:cNvSpPr txBox="1"/>
          <p:nvPr/>
        </p:nvSpPr>
        <p:spPr>
          <a:xfrm>
            <a:off x="3480316" y="1938009"/>
            <a:ext cx="968365" cy="861774"/>
          </a:xfrm>
          <a:prstGeom prst="rect">
            <a:avLst/>
          </a:prstGeom>
          <a:solidFill>
            <a:schemeClr val="bg2">
              <a:lumMod val="90000"/>
            </a:schemeClr>
          </a:solidFill>
        </p:spPr>
        <p:txBody>
          <a:bodyPr wrap="square" rtlCol="0">
            <a:spAutoFit/>
          </a:bodyPr>
          <a:lstStyle/>
          <a:p>
            <a:r>
              <a:rPr lang="en-US" sz="1000">
                <a:latin typeface="Arial" panose="020B0604020202020204" pitchFamily="34" charset="0"/>
                <a:cs typeface="Arial" panose="020B0604020202020204" pitchFamily="34" charset="0"/>
              </a:rPr>
              <a:t>5-Aazcitidine</a:t>
            </a:r>
          </a:p>
          <a:p>
            <a:r>
              <a:rPr lang="en-US" sz="1000">
                <a:latin typeface="Arial" panose="020B0604020202020204" pitchFamily="34" charset="0"/>
                <a:cs typeface="Arial" panose="020B0604020202020204" pitchFamily="34" charset="0"/>
              </a:rPr>
              <a:t>Decitabine</a:t>
            </a:r>
          </a:p>
          <a:p>
            <a:r>
              <a:rPr lang="en-US" sz="1000">
                <a:latin typeface="Arial" panose="020B0604020202020204" pitchFamily="34" charset="0"/>
                <a:cs typeface="Arial" panose="020B0604020202020204" pitchFamily="34" charset="0"/>
              </a:rPr>
              <a:t>Lenalidomide</a:t>
            </a:r>
          </a:p>
          <a:p>
            <a:r>
              <a:rPr lang="en-US" sz="1000" err="1">
                <a:latin typeface="Arial" panose="020B0604020202020204" pitchFamily="34" charset="0"/>
                <a:cs typeface="Arial" panose="020B0604020202020204" pitchFamily="34" charset="0"/>
              </a:rPr>
              <a:t>Deferasirox</a:t>
            </a:r>
            <a:endParaRPr lang="en-US" sz="1000">
              <a:latin typeface="Arial" panose="020B0604020202020204" pitchFamily="34" charset="0"/>
              <a:cs typeface="Arial" panose="020B0604020202020204" pitchFamily="34" charset="0"/>
            </a:endParaRPr>
          </a:p>
          <a:p>
            <a:endParaRPr lang="en-US" sz="1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8491CF-8BF3-2D44-9FD9-A950EB8C0E85}"/>
              </a:ext>
            </a:extLst>
          </p:cNvPr>
          <p:cNvSpPr txBox="1"/>
          <p:nvPr/>
        </p:nvSpPr>
        <p:spPr>
          <a:xfrm>
            <a:off x="2622898" y="3129040"/>
            <a:ext cx="968364" cy="707886"/>
          </a:xfrm>
          <a:prstGeom prst="rect">
            <a:avLst/>
          </a:prstGeom>
          <a:solidFill>
            <a:schemeClr val="bg2">
              <a:lumMod val="90000"/>
            </a:schemeClr>
          </a:solidFill>
        </p:spPr>
        <p:txBody>
          <a:bodyPr wrap="square" rtlCol="0">
            <a:spAutoFit/>
          </a:bodyPr>
          <a:lstStyle/>
          <a:p>
            <a:r>
              <a:rPr lang="en-US" sz="1000">
                <a:latin typeface="Arial" panose="020B0604020202020204" pitchFamily="34" charset="0"/>
                <a:cs typeface="Arial" panose="020B0604020202020204" pitchFamily="34" charset="0"/>
              </a:rPr>
              <a:t>WHO revision</a:t>
            </a:r>
          </a:p>
          <a:p>
            <a:endParaRPr lang="en-US" sz="1000">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Isolated del5q</a:t>
            </a:r>
          </a:p>
          <a:p>
            <a:r>
              <a:rPr lang="en-US" sz="1000">
                <a:latin typeface="Arial" panose="020B0604020202020204" pitchFamily="34" charset="0"/>
                <a:cs typeface="Arial" panose="020B0604020202020204" pitchFamily="34" charset="0"/>
              </a:rPr>
              <a:t>RCUD</a:t>
            </a:r>
          </a:p>
        </p:txBody>
      </p:sp>
      <p:sp>
        <p:nvSpPr>
          <p:cNvPr id="29" name="TextBox 28">
            <a:extLst>
              <a:ext uri="{FF2B5EF4-FFF2-40B4-BE49-F238E27FC236}">
                <a16:creationId xmlns:a16="http://schemas.microsoft.com/office/drawing/2014/main" id="{41168FBC-6FAC-4E4F-8F24-82E7F24C7FD1}"/>
              </a:ext>
            </a:extLst>
          </p:cNvPr>
          <p:cNvSpPr txBox="1"/>
          <p:nvPr/>
        </p:nvSpPr>
        <p:spPr>
          <a:xfrm>
            <a:off x="5543384" y="1938009"/>
            <a:ext cx="968365" cy="1015663"/>
          </a:xfrm>
          <a:prstGeom prst="rect">
            <a:avLst/>
          </a:prstGeom>
          <a:solidFill>
            <a:schemeClr val="bg2">
              <a:lumMod val="90000"/>
            </a:schemeClr>
          </a:solidFill>
        </p:spPr>
        <p:txBody>
          <a:bodyPr wrap="square" rtlCol="0">
            <a:spAutoFit/>
          </a:bodyPr>
          <a:lstStyle/>
          <a:p>
            <a:r>
              <a:rPr lang="en-US" sz="1000" b="1" u="sng">
                <a:latin typeface="Arial" panose="020B0604020202020204" pitchFamily="34" charset="0"/>
                <a:cs typeface="Arial" panose="020B0604020202020204" pitchFamily="34" charset="0"/>
              </a:rPr>
              <a:t>R-IPSS</a:t>
            </a:r>
          </a:p>
          <a:p>
            <a:r>
              <a:rPr lang="en-US" sz="1000">
                <a:latin typeface="Arial" panose="020B0604020202020204" pitchFamily="34" charset="0"/>
                <a:cs typeface="Arial" panose="020B0604020202020204" pitchFamily="34" charset="0"/>
              </a:rPr>
              <a:t>Very low</a:t>
            </a:r>
          </a:p>
          <a:p>
            <a:r>
              <a:rPr lang="en-US" sz="1000">
                <a:latin typeface="Arial" panose="020B0604020202020204" pitchFamily="34" charset="0"/>
                <a:cs typeface="Arial" panose="020B0604020202020204" pitchFamily="34" charset="0"/>
              </a:rPr>
              <a:t>Low</a:t>
            </a:r>
          </a:p>
          <a:p>
            <a:r>
              <a:rPr lang="en-US" sz="1000">
                <a:latin typeface="Arial" panose="020B0604020202020204" pitchFamily="34" charset="0"/>
                <a:cs typeface="Arial" panose="020B0604020202020204" pitchFamily="34" charset="0"/>
              </a:rPr>
              <a:t>Intermediate</a:t>
            </a:r>
          </a:p>
          <a:p>
            <a:r>
              <a:rPr lang="en-US" sz="1000">
                <a:latin typeface="Arial" panose="020B0604020202020204" pitchFamily="34" charset="0"/>
                <a:cs typeface="Arial" panose="020B0604020202020204" pitchFamily="34" charset="0"/>
              </a:rPr>
              <a:t>High</a:t>
            </a:r>
          </a:p>
          <a:p>
            <a:r>
              <a:rPr lang="en-US" sz="1000">
                <a:latin typeface="Arial" panose="020B0604020202020204" pitchFamily="34" charset="0"/>
                <a:cs typeface="Arial" panose="020B0604020202020204" pitchFamily="34" charset="0"/>
              </a:rPr>
              <a:t>Very high risk</a:t>
            </a:r>
          </a:p>
        </p:txBody>
      </p:sp>
      <p:sp>
        <p:nvSpPr>
          <p:cNvPr id="30" name="TextBox 29">
            <a:extLst>
              <a:ext uri="{FF2B5EF4-FFF2-40B4-BE49-F238E27FC236}">
                <a16:creationId xmlns:a16="http://schemas.microsoft.com/office/drawing/2014/main" id="{1BA2A427-2D2B-1349-B0CF-B82B85845FB4}"/>
              </a:ext>
            </a:extLst>
          </p:cNvPr>
          <p:cNvSpPr txBox="1"/>
          <p:nvPr/>
        </p:nvSpPr>
        <p:spPr>
          <a:xfrm>
            <a:off x="6615781" y="3129040"/>
            <a:ext cx="1145517" cy="1785104"/>
          </a:xfrm>
          <a:prstGeom prst="rect">
            <a:avLst/>
          </a:prstGeom>
          <a:solidFill>
            <a:schemeClr val="bg2">
              <a:lumMod val="90000"/>
            </a:schemeClr>
          </a:solidFill>
        </p:spPr>
        <p:txBody>
          <a:bodyPr wrap="square" rtlCol="0">
            <a:spAutoFit/>
          </a:bodyPr>
          <a:lstStyle/>
          <a:p>
            <a:r>
              <a:rPr lang="en-US" sz="1000">
                <a:latin typeface="Arial" panose="020B0604020202020204" pitchFamily="34" charset="0"/>
                <a:cs typeface="Arial" panose="020B0604020202020204" pitchFamily="34" charset="0"/>
              </a:rPr>
              <a:t>WHO revision</a:t>
            </a:r>
          </a:p>
          <a:p>
            <a:r>
              <a:rPr lang="en-US" sz="1000">
                <a:latin typeface="Arial" panose="020B0604020202020204" pitchFamily="34" charset="0"/>
                <a:cs typeface="Arial" panose="020B0604020202020204" pitchFamily="34" charset="0"/>
              </a:rPr>
              <a:t>RA-&gt;MDS</a:t>
            </a:r>
          </a:p>
          <a:p>
            <a:r>
              <a:rPr lang="en-US" sz="1000">
                <a:latin typeface="Arial" panose="020B0604020202020204" pitchFamily="34" charset="0"/>
                <a:cs typeface="Arial" panose="020B0604020202020204" pitchFamily="34" charset="0"/>
              </a:rPr>
              <a:t>MDS-SLD</a:t>
            </a:r>
          </a:p>
          <a:p>
            <a:r>
              <a:rPr lang="en-US" sz="1000">
                <a:latin typeface="Arial" panose="020B0604020202020204" pitchFamily="34" charset="0"/>
                <a:cs typeface="Arial" panose="020B0604020202020204" pitchFamily="34" charset="0"/>
              </a:rPr>
              <a:t>MDS-RS</a:t>
            </a:r>
          </a:p>
          <a:p>
            <a:r>
              <a:rPr lang="en-US" sz="1000">
                <a:latin typeface="Arial" panose="020B0604020202020204" pitchFamily="34" charset="0"/>
                <a:cs typeface="Arial" panose="020B0604020202020204" pitchFamily="34" charset="0"/>
              </a:rPr>
              <a:t>MDS-MD</a:t>
            </a:r>
          </a:p>
          <a:p>
            <a:r>
              <a:rPr lang="en-US" sz="1000">
                <a:latin typeface="Arial" panose="020B0604020202020204" pitchFamily="34" charset="0"/>
                <a:cs typeface="Arial" panose="020B0604020202020204" pitchFamily="34" charset="0"/>
              </a:rPr>
              <a:t>MDS with excess blasts</a:t>
            </a:r>
          </a:p>
          <a:p>
            <a:r>
              <a:rPr lang="en-US" sz="1000">
                <a:latin typeface="Arial" panose="020B0604020202020204" pitchFamily="34" charset="0"/>
                <a:cs typeface="Arial" panose="020B0604020202020204" pitchFamily="34" charset="0"/>
              </a:rPr>
              <a:t>MDS-MN </a:t>
            </a:r>
          </a:p>
          <a:p>
            <a:r>
              <a:rPr lang="en-US" sz="1000">
                <a:latin typeface="Arial" panose="020B0604020202020204" pitchFamily="34" charset="0"/>
                <a:cs typeface="Arial" panose="020B0604020202020204" pitchFamily="34" charset="0"/>
              </a:rPr>
              <a:t>MDS-with germline predisposition</a:t>
            </a:r>
          </a:p>
        </p:txBody>
      </p:sp>
      <p:sp>
        <p:nvSpPr>
          <p:cNvPr id="31" name="TextBox 30">
            <a:extLst>
              <a:ext uri="{FF2B5EF4-FFF2-40B4-BE49-F238E27FC236}">
                <a16:creationId xmlns:a16="http://schemas.microsoft.com/office/drawing/2014/main" id="{D021FEA1-E8A6-8B46-B495-DD0A3AEC901F}"/>
              </a:ext>
            </a:extLst>
          </p:cNvPr>
          <p:cNvSpPr txBox="1"/>
          <p:nvPr/>
        </p:nvSpPr>
        <p:spPr>
          <a:xfrm>
            <a:off x="6920498" y="1924693"/>
            <a:ext cx="968365" cy="553998"/>
          </a:xfrm>
          <a:prstGeom prst="rect">
            <a:avLst/>
          </a:prstGeom>
          <a:solidFill>
            <a:schemeClr val="bg2">
              <a:lumMod val="90000"/>
            </a:schemeClr>
          </a:solidFill>
        </p:spPr>
        <p:txBody>
          <a:bodyPr wrap="square" rtlCol="0">
            <a:spAutoFit/>
          </a:bodyPr>
          <a:lstStyle/>
          <a:p>
            <a:r>
              <a:rPr lang="en-US" sz="1000" err="1">
                <a:latin typeface="Arial" panose="020B0604020202020204" pitchFamily="34" charset="0"/>
                <a:cs typeface="Arial" panose="020B0604020202020204" pitchFamily="34" charset="0"/>
              </a:rPr>
              <a:t>Luspatercept</a:t>
            </a:r>
            <a:endParaRPr lang="en-US" sz="1000">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Decitabine-</a:t>
            </a:r>
            <a:r>
              <a:rPr lang="en-US" sz="1000" err="1">
                <a:latin typeface="Arial" panose="020B0604020202020204" pitchFamily="34" charset="0"/>
                <a:cs typeface="Arial" panose="020B0604020202020204" pitchFamily="34" charset="0"/>
              </a:rPr>
              <a:t>Cedazuridine</a:t>
            </a:r>
            <a:endParaRPr lang="en-US" sz="100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0840192-FCEE-3645-A7C1-911BC0C41A89}"/>
              </a:ext>
            </a:extLst>
          </p:cNvPr>
          <p:cNvCxnSpPr/>
          <p:nvPr/>
        </p:nvCxnSpPr>
        <p:spPr>
          <a:xfrm>
            <a:off x="1070182" y="1643226"/>
            <a:ext cx="0" cy="29148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D289FF89-2692-4B4C-A3C4-900341D62F09}"/>
              </a:ext>
            </a:extLst>
          </p:cNvPr>
          <p:cNvCxnSpPr/>
          <p:nvPr/>
        </p:nvCxnSpPr>
        <p:spPr>
          <a:xfrm>
            <a:off x="2120989" y="1643226"/>
            <a:ext cx="0" cy="29148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554B56E5-7749-5E4D-A6E0-B7F8B89B8687}"/>
              </a:ext>
            </a:extLst>
          </p:cNvPr>
          <p:cNvCxnSpPr>
            <a:cxnSpLocks/>
          </p:cNvCxnSpPr>
          <p:nvPr/>
        </p:nvCxnSpPr>
        <p:spPr>
          <a:xfrm>
            <a:off x="3016189" y="1639618"/>
            <a:ext cx="0" cy="1451645"/>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8DC0AE32-AEC2-0E4B-8E84-464B12357B2E}"/>
              </a:ext>
            </a:extLst>
          </p:cNvPr>
          <p:cNvCxnSpPr/>
          <p:nvPr/>
        </p:nvCxnSpPr>
        <p:spPr>
          <a:xfrm>
            <a:off x="3882882" y="1639618"/>
            <a:ext cx="0" cy="29148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2" name="Straight Connector 41">
            <a:extLst>
              <a:ext uri="{FF2B5EF4-FFF2-40B4-BE49-F238E27FC236}">
                <a16:creationId xmlns:a16="http://schemas.microsoft.com/office/drawing/2014/main" id="{1029EABD-1D66-CE49-8FB9-7AE880685F19}"/>
              </a:ext>
            </a:extLst>
          </p:cNvPr>
          <p:cNvCxnSpPr/>
          <p:nvPr/>
        </p:nvCxnSpPr>
        <p:spPr>
          <a:xfrm>
            <a:off x="6020438" y="1646529"/>
            <a:ext cx="0" cy="29148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1288F7BF-3517-064C-8B2F-5E1B9EA89949}"/>
              </a:ext>
            </a:extLst>
          </p:cNvPr>
          <p:cNvCxnSpPr/>
          <p:nvPr/>
        </p:nvCxnSpPr>
        <p:spPr>
          <a:xfrm>
            <a:off x="7569682" y="1639618"/>
            <a:ext cx="0" cy="29148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297B254C-97F0-6B4B-BE70-341895FAE48A}"/>
              </a:ext>
            </a:extLst>
          </p:cNvPr>
          <p:cNvCxnSpPr>
            <a:cxnSpLocks/>
          </p:cNvCxnSpPr>
          <p:nvPr/>
        </p:nvCxnSpPr>
        <p:spPr>
          <a:xfrm>
            <a:off x="4980629" y="1653992"/>
            <a:ext cx="0" cy="1451645"/>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CB9C1585-FEC3-A24E-BBE3-0438B82E2271}"/>
              </a:ext>
            </a:extLst>
          </p:cNvPr>
          <p:cNvCxnSpPr>
            <a:cxnSpLocks/>
          </p:cNvCxnSpPr>
          <p:nvPr/>
        </p:nvCxnSpPr>
        <p:spPr>
          <a:xfrm>
            <a:off x="6807039" y="1677395"/>
            <a:ext cx="0" cy="1451645"/>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2" name="TextBox 1">
            <a:extLst>
              <a:ext uri="{FF2B5EF4-FFF2-40B4-BE49-F238E27FC236}">
                <a16:creationId xmlns:a16="http://schemas.microsoft.com/office/drawing/2014/main" id="{029F84AD-81E8-A345-2664-6499446A0230}"/>
              </a:ext>
            </a:extLst>
          </p:cNvPr>
          <p:cNvSpPr txBox="1"/>
          <p:nvPr/>
        </p:nvSpPr>
        <p:spPr>
          <a:xfrm>
            <a:off x="8036421" y="1302234"/>
            <a:ext cx="498855" cy="261610"/>
          </a:xfrm>
          <a:prstGeom prst="rect">
            <a:avLst/>
          </a:prstGeom>
          <a:solidFill>
            <a:schemeClr val="bg1">
              <a:lumMod val="85000"/>
            </a:schemeClr>
          </a:solidFill>
        </p:spPr>
        <p:txBody>
          <a:bodyPr wrap="none" rtlCol="0">
            <a:spAutoFit/>
          </a:bodyPr>
          <a:lstStyle/>
          <a:p>
            <a:r>
              <a:rPr lang="en-US" sz="1100">
                <a:latin typeface="Arial" panose="020B0604020202020204" pitchFamily="34" charset="0"/>
                <a:cs typeface="Arial" panose="020B0604020202020204" pitchFamily="34" charset="0"/>
              </a:rPr>
              <a:t>2022</a:t>
            </a:r>
          </a:p>
        </p:txBody>
      </p:sp>
      <p:cxnSp>
        <p:nvCxnSpPr>
          <p:cNvPr id="3" name="Straight Connector 2">
            <a:extLst>
              <a:ext uri="{FF2B5EF4-FFF2-40B4-BE49-F238E27FC236}">
                <a16:creationId xmlns:a16="http://schemas.microsoft.com/office/drawing/2014/main" id="{E879A41A-E7AF-5E0B-443D-CA2DE82CAADB}"/>
              </a:ext>
            </a:extLst>
          </p:cNvPr>
          <p:cNvCxnSpPr>
            <a:cxnSpLocks/>
          </p:cNvCxnSpPr>
          <p:nvPr/>
        </p:nvCxnSpPr>
        <p:spPr>
          <a:xfrm>
            <a:off x="8272316" y="1677395"/>
            <a:ext cx="0" cy="688045"/>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7" name="TextBox 6">
            <a:extLst>
              <a:ext uri="{FF2B5EF4-FFF2-40B4-BE49-F238E27FC236}">
                <a16:creationId xmlns:a16="http://schemas.microsoft.com/office/drawing/2014/main" id="{DDA5C333-A17D-8CFC-443F-F2126A0BD024}"/>
              </a:ext>
            </a:extLst>
          </p:cNvPr>
          <p:cNvSpPr txBox="1"/>
          <p:nvPr/>
        </p:nvSpPr>
        <p:spPr>
          <a:xfrm>
            <a:off x="7937313" y="2379814"/>
            <a:ext cx="664930" cy="247714"/>
          </a:xfrm>
          <a:prstGeom prst="rect">
            <a:avLst/>
          </a:prstGeom>
          <a:solidFill>
            <a:schemeClr val="bg2">
              <a:lumMod val="90000"/>
            </a:schemeClr>
          </a:solidFill>
        </p:spPr>
        <p:txBody>
          <a:bodyPr wrap="square" rtlCol="0">
            <a:spAutoFit/>
          </a:bodyPr>
          <a:lstStyle/>
          <a:p>
            <a:r>
              <a:rPr lang="en-US" sz="1000" b="1" u="sng">
                <a:latin typeface="Arial" panose="020B0604020202020204" pitchFamily="34" charset="0"/>
                <a:cs typeface="Arial" panose="020B0604020202020204" pitchFamily="34" charset="0"/>
              </a:rPr>
              <a:t>IPSS-M</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37D1E1C-65FF-DF4C-BBBD-DDAECB2F846E}"/>
              </a:ext>
            </a:extLst>
          </p:cNvPr>
          <p:cNvGraphicFramePr>
            <a:graphicFrameLocks noGrp="1"/>
          </p:cNvGraphicFramePr>
          <p:nvPr/>
        </p:nvGraphicFramePr>
        <p:xfrm>
          <a:off x="696412" y="1108239"/>
          <a:ext cx="3611485" cy="1876042"/>
        </p:xfrm>
        <a:graphic>
          <a:graphicData uri="http://schemas.openxmlformats.org/drawingml/2006/table">
            <a:tbl>
              <a:tblPr firstRow="1" bandRow="1">
                <a:tableStyleId>{5C22544A-7EE6-4342-B048-85BDC9FD1C3A}</a:tableStyleId>
              </a:tblPr>
              <a:tblGrid>
                <a:gridCol w="766668">
                  <a:extLst>
                    <a:ext uri="{9D8B030D-6E8A-4147-A177-3AD203B41FA5}">
                      <a16:colId xmlns:a16="http://schemas.microsoft.com/office/drawing/2014/main" val="1576941840"/>
                    </a:ext>
                  </a:extLst>
                </a:gridCol>
                <a:gridCol w="565706">
                  <a:extLst>
                    <a:ext uri="{9D8B030D-6E8A-4147-A177-3AD203B41FA5}">
                      <a16:colId xmlns:a16="http://schemas.microsoft.com/office/drawing/2014/main" val="3262371488"/>
                    </a:ext>
                  </a:extLst>
                </a:gridCol>
                <a:gridCol w="769715">
                  <a:extLst>
                    <a:ext uri="{9D8B030D-6E8A-4147-A177-3AD203B41FA5}">
                      <a16:colId xmlns:a16="http://schemas.microsoft.com/office/drawing/2014/main" val="3933619781"/>
                    </a:ext>
                  </a:extLst>
                </a:gridCol>
                <a:gridCol w="450665">
                  <a:extLst>
                    <a:ext uri="{9D8B030D-6E8A-4147-A177-3AD203B41FA5}">
                      <a16:colId xmlns:a16="http://schemas.microsoft.com/office/drawing/2014/main" val="2383530542"/>
                    </a:ext>
                  </a:extLst>
                </a:gridCol>
                <a:gridCol w="547618">
                  <a:extLst>
                    <a:ext uri="{9D8B030D-6E8A-4147-A177-3AD203B41FA5}">
                      <a16:colId xmlns:a16="http://schemas.microsoft.com/office/drawing/2014/main" val="3033931225"/>
                    </a:ext>
                  </a:extLst>
                </a:gridCol>
                <a:gridCol w="511113">
                  <a:extLst>
                    <a:ext uri="{9D8B030D-6E8A-4147-A177-3AD203B41FA5}">
                      <a16:colId xmlns:a16="http://schemas.microsoft.com/office/drawing/2014/main" val="1685147227"/>
                    </a:ext>
                  </a:extLst>
                </a:gridCol>
              </a:tblGrid>
              <a:tr h="265878">
                <a:tc gridSpan="6">
                  <a:txBody>
                    <a:bodyPr/>
                    <a:lstStyle/>
                    <a:p>
                      <a:r>
                        <a:rPr lang="en-US" sz="1400"/>
                        <a:t>                                 Score values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3292174"/>
                  </a:ext>
                </a:extLst>
              </a:tr>
              <a:tr h="432052">
                <a:tc>
                  <a:txBody>
                    <a:bodyPr/>
                    <a:lstStyle/>
                    <a:p>
                      <a:r>
                        <a:rPr lang="en-US" sz="1000"/>
                        <a:t>Prognostic variable</a:t>
                      </a:r>
                    </a:p>
                  </a:txBody>
                  <a:tcPr/>
                </a:tc>
                <a:tc>
                  <a:txBody>
                    <a:bodyPr/>
                    <a:lstStyle/>
                    <a:p>
                      <a:r>
                        <a:rPr lang="en-US" sz="1000"/>
                        <a:t>0</a:t>
                      </a:r>
                    </a:p>
                  </a:txBody>
                  <a:tcPr/>
                </a:tc>
                <a:tc>
                  <a:txBody>
                    <a:bodyPr/>
                    <a:lstStyle/>
                    <a:p>
                      <a:r>
                        <a:rPr lang="en-US" sz="1000"/>
                        <a:t>0.5</a:t>
                      </a:r>
                    </a:p>
                  </a:txBody>
                  <a:tcPr/>
                </a:tc>
                <a:tc>
                  <a:txBody>
                    <a:bodyPr/>
                    <a:lstStyle/>
                    <a:p>
                      <a:r>
                        <a:rPr lang="en-US" sz="1000"/>
                        <a:t>1.0</a:t>
                      </a:r>
                    </a:p>
                  </a:txBody>
                  <a:tcPr/>
                </a:tc>
                <a:tc>
                  <a:txBody>
                    <a:bodyPr/>
                    <a:lstStyle/>
                    <a:p>
                      <a:r>
                        <a:rPr lang="en-US" sz="1000"/>
                        <a:t>1.5</a:t>
                      </a:r>
                    </a:p>
                  </a:txBody>
                  <a:tcPr/>
                </a:tc>
                <a:tc>
                  <a:txBody>
                    <a:bodyPr/>
                    <a:lstStyle/>
                    <a:p>
                      <a:r>
                        <a:rPr lang="en-US" sz="1000"/>
                        <a:t>2.0</a:t>
                      </a:r>
                    </a:p>
                  </a:txBody>
                  <a:tcPr/>
                </a:tc>
                <a:extLst>
                  <a:ext uri="{0D108BD9-81ED-4DB2-BD59-A6C34878D82A}">
                    <a16:rowId xmlns:a16="http://schemas.microsoft.com/office/drawing/2014/main" val="2849195639"/>
                  </a:ext>
                </a:extLst>
              </a:tr>
              <a:tr h="432052">
                <a:tc>
                  <a:txBody>
                    <a:bodyPr/>
                    <a:lstStyle/>
                    <a:p>
                      <a:r>
                        <a:rPr lang="en-US" sz="1000"/>
                        <a:t>Marrow blast %</a:t>
                      </a:r>
                    </a:p>
                  </a:txBody>
                  <a:tcPr/>
                </a:tc>
                <a:tc>
                  <a:txBody>
                    <a:bodyPr/>
                    <a:lstStyle/>
                    <a:p>
                      <a:r>
                        <a:rPr lang="en-US" sz="1000"/>
                        <a:t>&lt;5</a:t>
                      </a:r>
                    </a:p>
                  </a:txBody>
                  <a:tcPr/>
                </a:tc>
                <a:tc>
                  <a:txBody>
                    <a:bodyPr/>
                    <a:lstStyle/>
                    <a:p>
                      <a:r>
                        <a:rPr lang="en-US" sz="1000"/>
                        <a:t>5-10%</a:t>
                      </a:r>
                    </a:p>
                  </a:txBody>
                  <a:tcPr/>
                </a:tc>
                <a:tc>
                  <a:txBody>
                    <a:bodyPr/>
                    <a:lstStyle/>
                    <a:p>
                      <a:r>
                        <a:rPr lang="en-US" sz="1000"/>
                        <a:t>-</a:t>
                      </a:r>
                    </a:p>
                  </a:txBody>
                  <a:tcPr/>
                </a:tc>
                <a:tc>
                  <a:txBody>
                    <a:bodyPr/>
                    <a:lstStyle/>
                    <a:p>
                      <a:r>
                        <a:rPr lang="en-US" sz="1000"/>
                        <a:t>11-20</a:t>
                      </a:r>
                    </a:p>
                  </a:txBody>
                  <a:tcPr/>
                </a:tc>
                <a:tc>
                  <a:txBody>
                    <a:bodyPr/>
                    <a:lstStyle/>
                    <a:p>
                      <a:r>
                        <a:rPr lang="en-US" sz="1000"/>
                        <a:t>21-30</a:t>
                      </a:r>
                    </a:p>
                  </a:txBody>
                  <a:tcPr/>
                </a:tc>
                <a:extLst>
                  <a:ext uri="{0D108BD9-81ED-4DB2-BD59-A6C34878D82A}">
                    <a16:rowId xmlns:a16="http://schemas.microsoft.com/office/drawing/2014/main" val="3581636173"/>
                  </a:ext>
                </a:extLst>
              </a:tr>
              <a:tr h="403518">
                <a:tc>
                  <a:txBody>
                    <a:bodyPr/>
                    <a:lstStyle/>
                    <a:p>
                      <a:r>
                        <a:rPr lang="en-US" sz="1000"/>
                        <a:t>Karyotype</a:t>
                      </a:r>
                    </a:p>
                  </a:txBody>
                  <a:tcPr/>
                </a:tc>
                <a:tc>
                  <a:txBody>
                    <a:bodyPr/>
                    <a:lstStyle/>
                    <a:p>
                      <a:r>
                        <a:rPr lang="en-US" sz="1000"/>
                        <a:t>Good</a:t>
                      </a:r>
                    </a:p>
                  </a:txBody>
                  <a:tcPr/>
                </a:tc>
                <a:tc>
                  <a:txBody>
                    <a:bodyPr/>
                    <a:lstStyle/>
                    <a:p>
                      <a:r>
                        <a:rPr lang="en-US" sz="1000"/>
                        <a:t>Intermediate</a:t>
                      </a:r>
                    </a:p>
                  </a:txBody>
                  <a:tcPr/>
                </a:tc>
                <a:tc>
                  <a:txBody>
                    <a:bodyPr/>
                    <a:lstStyle/>
                    <a:p>
                      <a:r>
                        <a:rPr lang="en-US" sz="1000"/>
                        <a:t>Poor</a:t>
                      </a:r>
                    </a:p>
                  </a:txBody>
                  <a:tcPr/>
                </a:tc>
                <a:tc>
                  <a:txBody>
                    <a:bodyPr/>
                    <a:lstStyle/>
                    <a:p>
                      <a:r>
                        <a:rPr lang="en-US" sz="1000"/>
                        <a:t>-</a:t>
                      </a:r>
                    </a:p>
                  </a:txBody>
                  <a:tcPr/>
                </a:tc>
                <a:tc>
                  <a:txBody>
                    <a:bodyPr/>
                    <a:lstStyle/>
                    <a:p>
                      <a:r>
                        <a:rPr lang="en-US" sz="1000"/>
                        <a:t>-</a:t>
                      </a:r>
                    </a:p>
                  </a:txBody>
                  <a:tcPr/>
                </a:tc>
                <a:extLst>
                  <a:ext uri="{0D108BD9-81ED-4DB2-BD59-A6C34878D82A}">
                    <a16:rowId xmlns:a16="http://schemas.microsoft.com/office/drawing/2014/main" val="350151063"/>
                  </a:ext>
                </a:extLst>
              </a:tr>
              <a:tr h="303620">
                <a:tc>
                  <a:txBody>
                    <a:bodyPr/>
                    <a:lstStyle/>
                    <a:p>
                      <a:r>
                        <a:rPr lang="en-US" sz="1000"/>
                        <a:t>Cytopenia</a:t>
                      </a:r>
                    </a:p>
                  </a:txBody>
                  <a:tcPr/>
                </a:tc>
                <a:tc>
                  <a:txBody>
                    <a:bodyPr/>
                    <a:lstStyle/>
                    <a:p>
                      <a:r>
                        <a:rPr lang="en-US" sz="1000"/>
                        <a:t>0/1</a:t>
                      </a:r>
                    </a:p>
                  </a:txBody>
                  <a:tcPr/>
                </a:tc>
                <a:tc>
                  <a:txBody>
                    <a:bodyPr/>
                    <a:lstStyle/>
                    <a:p>
                      <a:r>
                        <a:rPr lang="en-US" sz="1000"/>
                        <a:t>2/3</a:t>
                      </a:r>
                    </a:p>
                  </a:txBody>
                  <a:tcPr/>
                </a:tc>
                <a:tc>
                  <a:txBody>
                    <a:bodyPr/>
                    <a:lstStyle/>
                    <a:p>
                      <a:endParaRPr lang="en-US" sz="100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3048104720"/>
                  </a:ext>
                </a:extLst>
              </a:tr>
            </a:tbl>
          </a:graphicData>
        </a:graphic>
      </p:graphicFrame>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5E011B67-250E-524F-BE69-E200DFF381F9}"/>
                  </a:ext>
                </a:extLst>
              </p:cNvPr>
              <p:cNvGraphicFramePr>
                <a:graphicFrameLocks noGrp="1"/>
              </p:cNvGraphicFramePr>
              <p:nvPr/>
            </p:nvGraphicFramePr>
            <p:xfrm>
              <a:off x="708266" y="3075500"/>
              <a:ext cx="3737610" cy="1684843"/>
            </p:xfrm>
            <a:graphic>
              <a:graphicData uri="http://schemas.openxmlformats.org/drawingml/2006/table">
                <a:tbl>
                  <a:tblPr firstRow="1" bandRow="1">
                    <a:tableStyleId>{5C22544A-7EE6-4342-B048-85BDC9FD1C3A}</a:tableStyleId>
                  </a:tblPr>
                  <a:tblGrid>
                    <a:gridCol w="773693">
                      <a:extLst>
                        <a:ext uri="{9D8B030D-6E8A-4147-A177-3AD203B41FA5}">
                          <a16:colId xmlns:a16="http://schemas.microsoft.com/office/drawing/2014/main" val="2799273162"/>
                        </a:ext>
                      </a:extLst>
                    </a:gridCol>
                    <a:gridCol w="672662">
                      <a:extLst>
                        <a:ext uri="{9D8B030D-6E8A-4147-A177-3AD203B41FA5}">
                          <a16:colId xmlns:a16="http://schemas.microsoft.com/office/drawing/2014/main" val="457841576"/>
                        </a:ext>
                      </a:extLst>
                    </a:gridCol>
                    <a:gridCol w="1040524">
                      <a:extLst>
                        <a:ext uri="{9D8B030D-6E8A-4147-A177-3AD203B41FA5}">
                          <a16:colId xmlns:a16="http://schemas.microsoft.com/office/drawing/2014/main" val="3168713506"/>
                        </a:ext>
                      </a:extLst>
                    </a:gridCol>
                    <a:gridCol w="1250731">
                      <a:extLst>
                        <a:ext uri="{9D8B030D-6E8A-4147-A177-3AD203B41FA5}">
                          <a16:colId xmlns:a16="http://schemas.microsoft.com/office/drawing/2014/main" val="4130620324"/>
                        </a:ext>
                      </a:extLst>
                    </a:gridCol>
                  </a:tblGrid>
                  <a:tr h="704571">
                    <a:tc>
                      <a:txBody>
                        <a:bodyPr/>
                        <a:lstStyle/>
                        <a:p>
                          <a:pPr>
                            <a:lnSpc>
                              <a:spcPct val="100000"/>
                            </a:lnSpc>
                          </a:pPr>
                          <a:r>
                            <a:rPr lang="en-US" sz="1000">
                              <a:latin typeface="Arial" panose="020B0604020202020204" pitchFamily="34" charset="0"/>
                              <a:cs typeface="Arial" panose="020B0604020202020204" pitchFamily="34" charset="0"/>
                            </a:rPr>
                            <a:t>IPSS risk category</a:t>
                          </a:r>
                        </a:p>
                      </a:txBody>
                      <a:tcPr/>
                    </a:tc>
                    <a:tc>
                      <a:txBody>
                        <a:bodyPr/>
                        <a:lstStyle/>
                        <a:p>
                          <a:pPr>
                            <a:lnSpc>
                              <a:spcPct val="100000"/>
                            </a:lnSpc>
                          </a:pPr>
                          <a:r>
                            <a:rPr lang="en-US" sz="1000">
                              <a:latin typeface="Arial" panose="020B0604020202020204" pitchFamily="34" charset="0"/>
                              <a:cs typeface="Arial" panose="020B0604020202020204" pitchFamily="34" charset="0"/>
                            </a:rPr>
                            <a:t>Overall Score</a:t>
                          </a:r>
                        </a:p>
                      </a:txBody>
                      <a:tcPr/>
                    </a:tc>
                    <a:tc>
                      <a:txBody>
                        <a:bodyPr/>
                        <a:lstStyle/>
                        <a:p>
                          <a:pPr>
                            <a:lnSpc>
                              <a:spcPct val="100000"/>
                            </a:lnSpc>
                          </a:pPr>
                          <a:r>
                            <a:rPr lang="en-US" sz="1000">
                              <a:latin typeface="Arial" panose="020B0604020202020204" pitchFamily="34" charset="0"/>
                              <a:cs typeface="Arial" panose="020B0604020202020204" pitchFamily="34" charset="0"/>
                            </a:rPr>
                            <a:t>Medial survival in the absence of therapy</a:t>
                          </a:r>
                        </a:p>
                      </a:txBody>
                      <a:tcPr/>
                    </a:tc>
                    <a:tc>
                      <a:txBody>
                        <a:bodyPr/>
                        <a:lstStyle/>
                        <a:p>
                          <a:pPr>
                            <a:lnSpc>
                              <a:spcPct val="100000"/>
                            </a:lnSpc>
                          </a:pPr>
                          <a:r>
                            <a:rPr lang="en-US" sz="1000">
                              <a:latin typeface="Arial" panose="020B0604020202020204" pitchFamily="34" charset="0"/>
                              <a:cs typeface="Arial" panose="020B0604020202020204" pitchFamily="34" charset="0"/>
                            </a:rPr>
                            <a:t>25% AML progression in the absence of therapy</a:t>
                          </a:r>
                        </a:p>
                      </a:txBody>
                      <a:tcPr/>
                    </a:tc>
                    <a:extLst>
                      <a:ext uri="{0D108BD9-81ED-4DB2-BD59-A6C34878D82A}">
                        <a16:rowId xmlns:a16="http://schemas.microsoft.com/office/drawing/2014/main" val="23448005"/>
                      </a:ext>
                    </a:extLst>
                  </a:tr>
                  <a:tr h="245068">
                    <a:tc>
                      <a:txBody>
                        <a:bodyPr/>
                        <a:lstStyle/>
                        <a:p>
                          <a:pPr>
                            <a:lnSpc>
                              <a:spcPct val="100000"/>
                            </a:lnSpc>
                          </a:pPr>
                          <a:r>
                            <a:rPr lang="en-US" sz="1000">
                              <a:latin typeface="Arial" panose="020B0604020202020204" pitchFamily="34" charset="0"/>
                              <a:cs typeface="Arial" panose="020B0604020202020204" pitchFamily="34" charset="0"/>
                            </a:rPr>
                            <a:t>Low</a:t>
                          </a:r>
                        </a:p>
                      </a:txBody>
                      <a:tcPr/>
                    </a:tc>
                    <a:tc>
                      <a:txBody>
                        <a:bodyPr/>
                        <a:lstStyle/>
                        <a:p>
                          <a:pPr>
                            <a:lnSpc>
                              <a:spcPct val="100000"/>
                            </a:lnSpc>
                          </a:pPr>
                          <a:r>
                            <a:rPr lang="en-US" sz="1000">
                              <a:latin typeface="Arial" panose="020B0604020202020204" pitchFamily="34" charset="0"/>
                              <a:cs typeface="Arial" panose="020B0604020202020204" pitchFamily="34" charset="0"/>
                            </a:rPr>
                            <a:t>0</a:t>
                          </a:r>
                        </a:p>
                      </a:txBody>
                      <a:tcPr/>
                    </a:tc>
                    <a:tc>
                      <a:txBody>
                        <a:bodyPr/>
                        <a:lstStyle/>
                        <a:p>
                          <a:pPr>
                            <a:lnSpc>
                              <a:spcPct val="100000"/>
                            </a:lnSpc>
                          </a:pPr>
                          <a:r>
                            <a:rPr lang="en-US" sz="1000">
                              <a:latin typeface="Arial" panose="020B0604020202020204" pitchFamily="34" charset="0"/>
                              <a:cs typeface="Arial" panose="020B0604020202020204" pitchFamily="34" charset="0"/>
                            </a:rPr>
                            <a:t>5.7</a:t>
                          </a:r>
                        </a:p>
                      </a:txBody>
                      <a:tcPr/>
                    </a:tc>
                    <a:tc>
                      <a:txBody>
                        <a:bodyPr/>
                        <a:lstStyle/>
                        <a:p>
                          <a:pPr>
                            <a:lnSpc>
                              <a:spcPct val="100000"/>
                            </a:lnSpc>
                          </a:pPr>
                          <a:r>
                            <a:rPr lang="en-US" sz="100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2195714439"/>
                      </a:ext>
                    </a:extLst>
                  </a:tr>
                  <a:tr h="245068">
                    <a:tc>
                      <a:txBody>
                        <a:bodyPr/>
                        <a:lstStyle/>
                        <a:p>
                          <a:pPr>
                            <a:lnSpc>
                              <a:spcPct val="100000"/>
                            </a:lnSpc>
                          </a:pPr>
                          <a:r>
                            <a:rPr lang="en-US" sz="1000">
                              <a:latin typeface="Arial" panose="020B0604020202020204" pitchFamily="34" charset="0"/>
                              <a:cs typeface="Arial" panose="020B0604020202020204" pitchFamily="34" charset="0"/>
                            </a:rPr>
                            <a:t>Int-1</a:t>
                          </a:r>
                        </a:p>
                      </a:txBody>
                      <a:tcPr/>
                    </a:tc>
                    <a:tc>
                      <a:txBody>
                        <a:bodyPr/>
                        <a:lstStyle/>
                        <a:p>
                          <a:pPr>
                            <a:lnSpc>
                              <a:spcPct val="100000"/>
                            </a:lnSpc>
                          </a:pPr>
                          <a:r>
                            <a:rPr lang="en-US" sz="1000">
                              <a:latin typeface="Arial" panose="020B0604020202020204" pitchFamily="34" charset="0"/>
                              <a:cs typeface="Arial" panose="020B0604020202020204" pitchFamily="34" charset="0"/>
                            </a:rPr>
                            <a:t>0-5-1.0</a:t>
                          </a:r>
                        </a:p>
                      </a:txBody>
                      <a:tcPr/>
                    </a:tc>
                    <a:tc>
                      <a:txBody>
                        <a:bodyPr/>
                        <a:lstStyle/>
                        <a:p>
                          <a:pPr>
                            <a:lnSpc>
                              <a:spcPct val="100000"/>
                            </a:lnSpc>
                          </a:pPr>
                          <a:r>
                            <a:rPr lang="en-US" sz="1000">
                              <a:latin typeface="Arial" panose="020B0604020202020204" pitchFamily="34" charset="0"/>
                              <a:cs typeface="Arial" panose="020B0604020202020204" pitchFamily="34" charset="0"/>
                            </a:rPr>
                            <a:t>3.5</a:t>
                          </a:r>
                        </a:p>
                      </a:txBody>
                      <a:tcPr/>
                    </a:tc>
                    <a:tc>
                      <a:txBody>
                        <a:bodyPr/>
                        <a:lstStyle/>
                        <a:p>
                          <a:pPr>
                            <a:lnSpc>
                              <a:spcPct val="100000"/>
                            </a:lnSpc>
                          </a:pPr>
                          <a:r>
                            <a:rPr lang="en-US" sz="1000">
                              <a:latin typeface="Arial" panose="020B0604020202020204" pitchFamily="34" charset="0"/>
                              <a:cs typeface="Arial" panose="020B0604020202020204" pitchFamily="34" charset="0"/>
                            </a:rPr>
                            <a:t>3.3</a:t>
                          </a:r>
                        </a:p>
                      </a:txBody>
                      <a:tcPr/>
                    </a:tc>
                    <a:extLst>
                      <a:ext uri="{0D108BD9-81ED-4DB2-BD59-A6C34878D82A}">
                        <a16:rowId xmlns:a16="http://schemas.microsoft.com/office/drawing/2014/main" val="1411299662"/>
                      </a:ext>
                    </a:extLst>
                  </a:tr>
                  <a:tr h="245068">
                    <a:tc>
                      <a:txBody>
                        <a:bodyPr/>
                        <a:lstStyle/>
                        <a:p>
                          <a:pPr>
                            <a:lnSpc>
                              <a:spcPct val="100000"/>
                            </a:lnSpc>
                          </a:pPr>
                          <a:r>
                            <a:rPr lang="en-US" sz="1000">
                              <a:latin typeface="Arial" panose="020B0604020202020204" pitchFamily="34" charset="0"/>
                              <a:cs typeface="Arial" panose="020B0604020202020204" pitchFamily="34" charset="0"/>
                            </a:rPr>
                            <a:t>Int-2</a:t>
                          </a:r>
                        </a:p>
                      </a:txBody>
                      <a:tcPr/>
                    </a:tc>
                    <a:tc>
                      <a:txBody>
                        <a:bodyPr/>
                        <a:lstStyle/>
                        <a:p>
                          <a:pPr>
                            <a:lnSpc>
                              <a:spcPct val="100000"/>
                            </a:lnSpc>
                          </a:pPr>
                          <a:r>
                            <a:rPr lang="en-US" sz="1000">
                              <a:latin typeface="Arial" panose="020B0604020202020204" pitchFamily="34" charset="0"/>
                              <a:cs typeface="Arial" panose="020B0604020202020204" pitchFamily="34" charset="0"/>
                            </a:rPr>
                            <a:t>1.5-2.0</a:t>
                          </a:r>
                        </a:p>
                      </a:txBody>
                      <a:tcPr/>
                    </a:tc>
                    <a:tc>
                      <a:txBody>
                        <a:bodyPr/>
                        <a:lstStyle/>
                        <a:p>
                          <a:pPr>
                            <a:lnSpc>
                              <a:spcPct val="100000"/>
                            </a:lnSpc>
                          </a:pPr>
                          <a:r>
                            <a:rPr lang="en-US" sz="1000">
                              <a:latin typeface="Arial" panose="020B0604020202020204" pitchFamily="34" charset="0"/>
                              <a:cs typeface="Arial" panose="020B0604020202020204" pitchFamily="34" charset="0"/>
                            </a:rPr>
                            <a:t>1.1</a:t>
                          </a:r>
                        </a:p>
                      </a:txBody>
                      <a:tcPr/>
                    </a:tc>
                    <a:tc>
                      <a:txBody>
                        <a:bodyPr/>
                        <a:lstStyle/>
                        <a:p>
                          <a:pPr>
                            <a:lnSpc>
                              <a:spcPct val="100000"/>
                            </a:lnSpc>
                          </a:pPr>
                          <a:r>
                            <a:rPr lang="en-US" sz="100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2482689237"/>
                      </a:ext>
                    </a:extLst>
                  </a:tr>
                  <a:tr h="245068">
                    <a:tc>
                      <a:txBody>
                        <a:bodyPr/>
                        <a:lstStyle/>
                        <a:p>
                          <a:pPr>
                            <a:lnSpc>
                              <a:spcPct val="100000"/>
                            </a:lnSpc>
                          </a:pPr>
                          <a:r>
                            <a:rPr lang="en-US" sz="1000">
                              <a:latin typeface="Arial" panose="020B0604020202020204" pitchFamily="34" charset="0"/>
                              <a:cs typeface="Arial" panose="020B0604020202020204" pitchFamily="34" charset="0"/>
                            </a:rPr>
                            <a:t>High</a:t>
                          </a:r>
                        </a:p>
                      </a:txBody>
                      <a:tcPr/>
                    </a:tc>
                    <a:tc>
                      <a:txBody>
                        <a:bodyPr/>
                        <a:lstStyle/>
                        <a:p>
                          <a:pPr>
                            <a:lnSpc>
                              <a:spcPct val="100000"/>
                            </a:lnSpc>
                          </a:pPr>
                          <a14:m>
                            <m:oMath xmlns:m="http://schemas.openxmlformats.org/officeDocument/2006/math">
                              <m:r>
                                <a:rPr lang="en-US" sz="1000" i="1" smtClean="0">
                                  <a:latin typeface="Cambria Math" panose="02040503050406030204" pitchFamily="18" charset="0"/>
                                  <a:ea typeface="Cambria Math" panose="02040503050406030204" pitchFamily="18" charset="0"/>
                                </a:rPr>
                                <m:t>≥</m:t>
                              </m:r>
                            </m:oMath>
                          </a14:m>
                          <a:r>
                            <a:rPr lang="en-US" sz="1000">
                              <a:latin typeface="Arial" panose="020B0604020202020204" pitchFamily="34" charset="0"/>
                              <a:cs typeface="Arial" panose="020B0604020202020204" pitchFamily="34" charset="0"/>
                            </a:rPr>
                            <a:t>2.5</a:t>
                          </a:r>
                        </a:p>
                      </a:txBody>
                      <a:tcPr/>
                    </a:tc>
                    <a:tc>
                      <a:txBody>
                        <a:bodyPr/>
                        <a:lstStyle/>
                        <a:p>
                          <a:pPr>
                            <a:lnSpc>
                              <a:spcPct val="100000"/>
                            </a:lnSpc>
                          </a:pPr>
                          <a:r>
                            <a:rPr lang="en-US" sz="1000">
                              <a:latin typeface="Arial" panose="020B0604020202020204" pitchFamily="34" charset="0"/>
                              <a:cs typeface="Arial" panose="020B0604020202020204" pitchFamily="34" charset="0"/>
                            </a:rPr>
                            <a:t>0.4</a:t>
                          </a:r>
                        </a:p>
                      </a:txBody>
                      <a:tcPr/>
                    </a:tc>
                    <a:tc>
                      <a:txBody>
                        <a:bodyPr/>
                        <a:lstStyle/>
                        <a:p>
                          <a:pPr>
                            <a:lnSpc>
                              <a:spcPct val="100000"/>
                            </a:lnSpc>
                          </a:pPr>
                          <a:r>
                            <a:rPr lang="en-US" sz="1000">
                              <a:latin typeface="Arial" panose="020B0604020202020204" pitchFamily="34" charset="0"/>
                              <a:cs typeface="Arial" panose="020B0604020202020204" pitchFamily="34" charset="0"/>
                            </a:rPr>
                            <a:t>0.2</a:t>
                          </a:r>
                        </a:p>
                      </a:txBody>
                      <a:tcPr/>
                    </a:tc>
                    <a:extLst>
                      <a:ext uri="{0D108BD9-81ED-4DB2-BD59-A6C34878D82A}">
                        <a16:rowId xmlns:a16="http://schemas.microsoft.com/office/drawing/2014/main" val="1971676187"/>
                      </a:ext>
                    </a:extLst>
                  </a:tr>
                </a:tbl>
              </a:graphicData>
            </a:graphic>
          </p:graphicFrame>
        </mc:Choice>
        <mc:Fallback xmlns="">
          <p:graphicFrame>
            <p:nvGraphicFramePr>
              <p:cNvPr id="3" name="Table 3">
                <a:extLst>
                  <a:ext uri="{FF2B5EF4-FFF2-40B4-BE49-F238E27FC236}">
                    <a16:creationId xmlns:a16="http://schemas.microsoft.com/office/drawing/2014/main" id="{5E011B67-250E-524F-BE69-E200DFF381F9}"/>
                  </a:ext>
                </a:extLst>
              </p:cNvPr>
              <p:cNvGraphicFramePr>
                <a:graphicFrameLocks noGrp="1"/>
              </p:cNvGraphicFramePr>
              <p:nvPr/>
            </p:nvGraphicFramePr>
            <p:xfrm>
              <a:off x="708266" y="3075500"/>
              <a:ext cx="3737610" cy="1684843"/>
            </p:xfrm>
            <a:graphic>
              <a:graphicData uri="http://schemas.openxmlformats.org/drawingml/2006/table">
                <a:tbl>
                  <a:tblPr firstRow="1" bandRow="1">
                    <a:tableStyleId>{5C22544A-7EE6-4342-B048-85BDC9FD1C3A}</a:tableStyleId>
                  </a:tblPr>
                  <a:tblGrid>
                    <a:gridCol w="773693">
                      <a:extLst>
                        <a:ext uri="{9D8B030D-6E8A-4147-A177-3AD203B41FA5}">
                          <a16:colId xmlns:a16="http://schemas.microsoft.com/office/drawing/2014/main" val="2799273162"/>
                        </a:ext>
                      </a:extLst>
                    </a:gridCol>
                    <a:gridCol w="672662">
                      <a:extLst>
                        <a:ext uri="{9D8B030D-6E8A-4147-A177-3AD203B41FA5}">
                          <a16:colId xmlns:a16="http://schemas.microsoft.com/office/drawing/2014/main" val="457841576"/>
                        </a:ext>
                      </a:extLst>
                    </a:gridCol>
                    <a:gridCol w="1040524">
                      <a:extLst>
                        <a:ext uri="{9D8B030D-6E8A-4147-A177-3AD203B41FA5}">
                          <a16:colId xmlns:a16="http://schemas.microsoft.com/office/drawing/2014/main" val="3168713506"/>
                        </a:ext>
                      </a:extLst>
                    </a:gridCol>
                    <a:gridCol w="1250731">
                      <a:extLst>
                        <a:ext uri="{9D8B030D-6E8A-4147-A177-3AD203B41FA5}">
                          <a16:colId xmlns:a16="http://schemas.microsoft.com/office/drawing/2014/main" val="4130620324"/>
                        </a:ext>
                      </a:extLst>
                    </a:gridCol>
                  </a:tblGrid>
                  <a:tr h="704571">
                    <a:tc>
                      <a:txBody>
                        <a:bodyPr/>
                        <a:lstStyle/>
                        <a:p>
                          <a:pPr>
                            <a:lnSpc>
                              <a:spcPct val="100000"/>
                            </a:lnSpc>
                          </a:pPr>
                          <a:r>
                            <a:rPr lang="en-US" sz="1000">
                              <a:latin typeface="Arial" panose="020B0604020202020204" pitchFamily="34" charset="0"/>
                              <a:cs typeface="Arial" panose="020B0604020202020204" pitchFamily="34" charset="0"/>
                            </a:rPr>
                            <a:t>IPSS risk category</a:t>
                          </a:r>
                        </a:p>
                      </a:txBody>
                      <a:tcPr/>
                    </a:tc>
                    <a:tc>
                      <a:txBody>
                        <a:bodyPr/>
                        <a:lstStyle/>
                        <a:p>
                          <a:pPr>
                            <a:lnSpc>
                              <a:spcPct val="100000"/>
                            </a:lnSpc>
                          </a:pPr>
                          <a:r>
                            <a:rPr lang="en-US" sz="1000">
                              <a:latin typeface="Arial" panose="020B0604020202020204" pitchFamily="34" charset="0"/>
                              <a:cs typeface="Arial" panose="020B0604020202020204" pitchFamily="34" charset="0"/>
                            </a:rPr>
                            <a:t>Overall Score</a:t>
                          </a:r>
                        </a:p>
                      </a:txBody>
                      <a:tcPr/>
                    </a:tc>
                    <a:tc>
                      <a:txBody>
                        <a:bodyPr/>
                        <a:lstStyle/>
                        <a:p>
                          <a:pPr>
                            <a:lnSpc>
                              <a:spcPct val="100000"/>
                            </a:lnSpc>
                          </a:pPr>
                          <a:r>
                            <a:rPr lang="en-US" sz="1000">
                              <a:latin typeface="Arial" panose="020B0604020202020204" pitchFamily="34" charset="0"/>
                              <a:cs typeface="Arial" panose="020B0604020202020204" pitchFamily="34" charset="0"/>
                            </a:rPr>
                            <a:t>Medial survival in the absence of therapy</a:t>
                          </a:r>
                        </a:p>
                      </a:txBody>
                      <a:tcPr/>
                    </a:tc>
                    <a:tc>
                      <a:txBody>
                        <a:bodyPr/>
                        <a:lstStyle/>
                        <a:p>
                          <a:pPr>
                            <a:lnSpc>
                              <a:spcPct val="100000"/>
                            </a:lnSpc>
                          </a:pPr>
                          <a:r>
                            <a:rPr lang="en-US" sz="1000">
                              <a:latin typeface="Arial" panose="020B0604020202020204" pitchFamily="34" charset="0"/>
                              <a:cs typeface="Arial" panose="020B0604020202020204" pitchFamily="34" charset="0"/>
                            </a:rPr>
                            <a:t>25% AML progression in the absence of therapy</a:t>
                          </a:r>
                        </a:p>
                      </a:txBody>
                      <a:tcPr/>
                    </a:tc>
                    <a:extLst>
                      <a:ext uri="{0D108BD9-81ED-4DB2-BD59-A6C34878D82A}">
                        <a16:rowId xmlns:a16="http://schemas.microsoft.com/office/drawing/2014/main" val="23448005"/>
                      </a:ext>
                    </a:extLst>
                  </a:tr>
                  <a:tr h="245068">
                    <a:tc>
                      <a:txBody>
                        <a:bodyPr/>
                        <a:lstStyle/>
                        <a:p>
                          <a:pPr>
                            <a:lnSpc>
                              <a:spcPct val="100000"/>
                            </a:lnSpc>
                          </a:pPr>
                          <a:r>
                            <a:rPr lang="en-US" sz="1000">
                              <a:latin typeface="Arial" panose="020B0604020202020204" pitchFamily="34" charset="0"/>
                              <a:cs typeface="Arial" panose="020B0604020202020204" pitchFamily="34" charset="0"/>
                            </a:rPr>
                            <a:t>Low</a:t>
                          </a:r>
                        </a:p>
                      </a:txBody>
                      <a:tcPr/>
                    </a:tc>
                    <a:tc>
                      <a:txBody>
                        <a:bodyPr/>
                        <a:lstStyle/>
                        <a:p>
                          <a:pPr>
                            <a:lnSpc>
                              <a:spcPct val="100000"/>
                            </a:lnSpc>
                          </a:pPr>
                          <a:r>
                            <a:rPr lang="en-US" sz="1000">
                              <a:latin typeface="Arial" panose="020B0604020202020204" pitchFamily="34" charset="0"/>
                              <a:cs typeface="Arial" panose="020B0604020202020204" pitchFamily="34" charset="0"/>
                            </a:rPr>
                            <a:t>0</a:t>
                          </a:r>
                        </a:p>
                      </a:txBody>
                      <a:tcPr/>
                    </a:tc>
                    <a:tc>
                      <a:txBody>
                        <a:bodyPr/>
                        <a:lstStyle/>
                        <a:p>
                          <a:pPr>
                            <a:lnSpc>
                              <a:spcPct val="100000"/>
                            </a:lnSpc>
                          </a:pPr>
                          <a:r>
                            <a:rPr lang="en-US" sz="1000">
                              <a:latin typeface="Arial" panose="020B0604020202020204" pitchFamily="34" charset="0"/>
                              <a:cs typeface="Arial" panose="020B0604020202020204" pitchFamily="34" charset="0"/>
                            </a:rPr>
                            <a:t>5.7</a:t>
                          </a:r>
                        </a:p>
                      </a:txBody>
                      <a:tcPr/>
                    </a:tc>
                    <a:tc>
                      <a:txBody>
                        <a:bodyPr/>
                        <a:lstStyle/>
                        <a:p>
                          <a:pPr>
                            <a:lnSpc>
                              <a:spcPct val="100000"/>
                            </a:lnSpc>
                          </a:pPr>
                          <a:r>
                            <a:rPr lang="en-US" sz="100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2195714439"/>
                      </a:ext>
                    </a:extLst>
                  </a:tr>
                  <a:tr h="245068">
                    <a:tc>
                      <a:txBody>
                        <a:bodyPr/>
                        <a:lstStyle/>
                        <a:p>
                          <a:pPr>
                            <a:lnSpc>
                              <a:spcPct val="100000"/>
                            </a:lnSpc>
                          </a:pPr>
                          <a:r>
                            <a:rPr lang="en-US" sz="1000">
                              <a:latin typeface="Arial" panose="020B0604020202020204" pitchFamily="34" charset="0"/>
                              <a:cs typeface="Arial" panose="020B0604020202020204" pitchFamily="34" charset="0"/>
                            </a:rPr>
                            <a:t>Int-1</a:t>
                          </a:r>
                        </a:p>
                      </a:txBody>
                      <a:tcPr/>
                    </a:tc>
                    <a:tc>
                      <a:txBody>
                        <a:bodyPr/>
                        <a:lstStyle/>
                        <a:p>
                          <a:pPr>
                            <a:lnSpc>
                              <a:spcPct val="100000"/>
                            </a:lnSpc>
                          </a:pPr>
                          <a:r>
                            <a:rPr lang="en-US" sz="1000">
                              <a:latin typeface="Arial" panose="020B0604020202020204" pitchFamily="34" charset="0"/>
                              <a:cs typeface="Arial" panose="020B0604020202020204" pitchFamily="34" charset="0"/>
                            </a:rPr>
                            <a:t>0-5-1.0</a:t>
                          </a:r>
                        </a:p>
                      </a:txBody>
                      <a:tcPr/>
                    </a:tc>
                    <a:tc>
                      <a:txBody>
                        <a:bodyPr/>
                        <a:lstStyle/>
                        <a:p>
                          <a:pPr>
                            <a:lnSpc>
                              <a:spcPct val="100000"/>
                            </a:lnSpc>
                          </a:pPr>
                          <a:r>
                            <a:rPr lang="en-US" sz="1000">
                              <a:latin typeface="Arial" panose="020B0604020202020204" pitchFamily="34" charset="0"/>
                              <a:cs typeface="Arial" panose="020B0604020202020204" pitchFamily="34" charset="0"/>
                            </a:rPr>
                            <a:t>3.5</a:t>
                          </a:r>
                        </a:p>
                      </a:txBody>
                      <a:tcPr/>
                    </a:tc>
                    <a:tc>
                      <a:txBody>
                        <a:bodyPr/>
                        <a:lstStyle/>
                        <a:p>
                          <a:pPr>
                            <a:lnSpc>
                              <a:spcPct val="100000"/>
                            </a:lnSpc>
                          </a:pPr>
                          <a:r>
                            <a:rPr lang="en-US" sz="1000">
                              <a:latin typeface="Arial" panose="020B0604020202020204" pitchFamily="34" charset="0"/>
                              <a:cs typeface="Arial" panose="020B0604020202020204" pitchFamily="34" charset="0"/>
                            </a:rPr>
                            <a:t>3.3</a:t>
                          </a:r>
                        </a:p>
                      </a:txBody>
                      <a:tcPr/>
                    </a:tc>
                    <a:extLst>
                      <a:ext uri="{0D108BD9-81ED-4DB2-BD59-A6C34878D82A}">
                        <a16:rowId xmlns:a16="http://schemas.microsoft.com/office/drawing/2014/main" val="1411299662"/>
                      </a:ext>
                    </a:extLst>
                  </a:tr>
                  <a:tr h="245068">
                    <a:tc>
                      <a:txBody>
                        <a:bodyPr/>
                        <a:lstStyle/>
                        <a:p>
                          <a:pPr>
                            <a:lnSpc>
                              <a:spcPct val="100000"/>
                            </a:lnSpc>
                          </a:pPr>
                          <a:r>
                            <a:rPr lang="en-US" sz="1000">
                              <a:latin typeface="Arial" panose="020B0604020202020204" pitchFamily="34" charset="0"/>
                              <a:cs typeface="Arial" panose="020B0604020202020204" pitchFamily="34" charset="0"/>
                            </a:rPr>
                            <a:t>Int-2</a:t>
                          </a:r>
                        </a:p>
                      </a:txBody>
                      <a:tcPr/>
                    </a:tc>
                    <a:tc>
                      <a:txBody>
                        <a:bodyPr/>
                        <a:lstStyle/>
                        <a:p>
                          <a:pPr>
                            <a:lnSpc>
                              <a:spcPct val="100000"/>
                            </a:lnSpc>
                          </a:pPr>
                          <a:r>
                            <a:rPr lang="en-US" sz="1000">
                              <a:latin typeface="Arial" panose="020B0604020202020204" pitchFamily="34" charset="0"/>
                              <a:cs typeface="Arial" panose="020B0604020202020204" pitchFamily="34" charset="0"/>
                            </a:rPr>
                            <a:t>1.5-2.0</a:t>
                          </a:r>
                        </a:p>
                      </a:txBody>
                      <a:tcPr/>
                    </a:tc>
                    <a:tc>
                      <a:txBody>
                        <a:bodyPr/>
                        <a:lstStyle/>
                        <a:p>
                          <a:pPr>
                            <a:lnSpc>
                              <a:spcPct val="100000"/>
                            </a:lnSpc>
                          </a:pPr>
                          <a:r>
                            <a:rPr lang="en-US" sz="1000">
                              <a:latin typeface="Arial" panose="020B0604020202020204" pitchFamily="34" charset="0"/>
                              <a:cs typeface="Arial" panose="020B0604020202020204" pitchFamily="34" charset="0"/>
                            </a:rPr>
                            <a:t>1.1</a:t>
                          </a:r>
                        </a:p>
                      </a:txBody>
                      <a:tcPr/>
                    </a:tc>
                    <a:tc>
                      <a:txBody>
                        <a:bodyPr/>
                        <a:lstStyle/>
                        <a:p>
                          <a:pPr>
                            <a:lnSpc>
                              <a:spcPct val="100000"/>
                            </a:lnSpc>
                          </a:pPr>
                          <a:r>
                            <a:rPr lang="en-US" sz="100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2482689237"/>
                      </a:ext>
                    </a:extLst>
                  </a:tr>
                  <a:tr h="245068">
                    <a:tc>
                      <a:txBody>
                        <a:bodyPr/>
                        <a:lstStyle/>
                        <a:p>
                          <a:pPr>
                            <a:lnSpc>
                              <a:spcPct val="100000"/>
                            </a:lnSpc>
                          </a:pPr>
                          <a:r>
                            <a:rPr lang="en-US" sz="1000">
                              <a:latin typeface="Arial" panose="020B0604020202020204" pitchFamily="34" charset="0"/>
                              <a:cs typeface="Arial" panose="020B0604020202020204" pitchFamily="34" charset="0"/>
                            </a:rPr>
                            <a:t>High</a:t>
                          </a:r>
                        </a:p>
                      </a:txBody>
                      <a:tcPr/>
                    </a:tc>
                    <a:tc>
                      <a:txBody>
                        <a:bodyPr/>
                        <a:lstStyle/>
                        <a:p>
                          <a:endParaRPr lang="en-US"/>
                        </a:p>
                      </a:txBody>
                      <a:tcPr>
                        <a:blipFill>
                          <a:blip r:embed="rId2"/>
                          <a:stretch>
                            <a:fillRect l="-115315" t="-595000" r="-342342" b="-10000"/>
                          </a:stretch>
                        </a:blipFill>
                      </a:tcPr>
                    </a:tc>
                    <a:tc>
                      <a:txBody>
                        <a:bodyPr/>
                        <a:lstStyle/>
                        <a:p>
                          <a:pPr>
                            <a:lnSpc>
                              <a:spcPct val="100000"/>
                            </a:lnSpc>
                          </a:pPr>
                          <a:r>
                            <a:rPr lang="en-US" sz="1000">
                              <a:latin typeface="Arial" panose="020B0604020202020204" pitchFamily="34" charset="0"/>
                              <a:cs typeface="Arial" panose="020B0604020202020204" pitchFamily="34" charset="0"/>
                            </a:rPr>
                            <a:t>0.4</a:t>
                          </a:r>
                        </a:p>
                      </a:txBody>
                      <a:tcPr/>
                    </a:tc>
                    <a:tc>
                      <a:txBody>
                        <a:bodyPr/>
                        <a:lstStyle/>
                        <a:p>
                          <a:pPr>
                            <a:lnSpc>
                              <a:spcPct val="100000"/>
                            </a:lnSpc>
                          </a:pPr>
                          <a:r>
                            <a:rPr lang="en-US" sz="1000">
                              <a:latin typeface="Arial" panose="020B0604020202020204" pitchFamily="34" charset="0"/>
                              <a:cs typeface="Arial" panose="020B0604020202020204" pitchFamily="34" charset="0"/>
                            </a:rPr>
                            <a:t>0.2</a:t>
                          </a:r>
                        </a:p>
                      </a:txBody>
                      <a:tcPr/>
                    </a:tc>
                    <a:extLst>
                      <a:ext uri="{0D108BD9-81ED-4DB2-BD59-A6C34878D82A}">
                        <a16:rowId xmlns:a16="http://schemas.microsoft.com/office/drawing/2014/main" val="197167618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812D6EBD-8BA2-A740-9AD0-444D096F55B2}"/>
                  </a:ext>
                </a:extLst>
              </p:cNvPr>
              <p:cNvGraphicFramePr>
                <a:graphicFrameLocks noGrp="1"/>
              </p:cNvGraphicFramePr>
              <p:nvPr/>
            </p:nvGraphicFramePr>
            <p:xfrm>
              <a:off x="4572000" y="1108239"/>
              <a:ext cx="4014952" cy="2425707"/>
            </p:xfrm>
            <a:graphic>
              <a:graphicData uri="http://schemas.openxmlformats.org/drawingml/2006/table">
                <a:tbl>
                  <a:tblPr firstRow="1" bandRow="1">
                    <a:tableStyleId>{5C22544A-7EE6-4342-B048-85BDC9FD1C3A}</a:tableStyleId>
                  </a:tblPr>
                  <a:tblGrid>
                    <a:gridCol w="640578">
                      <a:extLst>
                        <a:ext uri="{9D8B030D-6E8A-4147-A177-3AD203B41FA5}">
                          <a16:colId xmlns:a16="http://schemas.microsoft.com/office/drawing/2014/main" val="409820515"/>
                        </a:ext>
                      </a:extLst>
                    </a:gridCol>
                    <a:gridCol w="545431">
                      <a:extLst>
                        <a:ext uri="{9D8B030D-6E8A-4147-A177-3AD203B41FA5}">
                          <a16:colId xmlns:a16="http://schemas.microsoft.com/office/drawing/2014/main" val="2142425481"/>
                        </a:ext>
                      </a:extLst>
                    </a:gridCol>
                    <a:gridCol w="453605">
                      <a:extLst>
                        <a:ext uri="{9D8B030D-6E8A-4147-A177-3AD203B41FA5}">
                          <a16:colId xmlns:a16="http://schemas.microsoft.com/office/drawing/2014/main" val="1866062073"/>
                        </a:ext>
                      </a:extLst>
                    </a:gridCol>
                    <a:gridCol w="524964">
                      <a:extLst>
                        <a:ext uri="{9D8B030D-6E8A-4147-A177-3AD203B41FA5}">
                          <a16:colId xmlns:a16="http://schemas.microsoft.com/office/drawing/2014/main" val="1243413408"/>
                        </a:ext>
                      </a:extLst>
                    </a:gridCol>
                    <a:gridCol w="344767">
                      <a:extLst>
                        <a:ext uri="{9D8B030D-6E8A-4147-A177-3AD203B41FA5}">
                          <a16:colId xmlns:a16="http://schemas.microsoft.com/office/drawing/2014/main" val="1194334395"/>
                        </a:ext>
                      </a:extLst>
                    </a:gridCol>
                    <a:gridCol w="501869">
                      <a:extLst>
                        <a:ext uri="{9D8B030D-6E8A-4147-A177-3AD203B41FA5}">
                          <a16:colId xmlns:a16="http://schemas.microsoft.com/office/drawing/2014/main" val="1782641525"/>
                        </a:ext>
                      </a:extLst>
                    </a:gridCol>
                    <a:gridCol w="501869">
                      <a:extLst>
                        <a:ext uri="{9D8B030D-6E8A-4147-A177-3AD203B41FA5}">
                          <a16:colId xmlns:a16="http://schemas.microsoft.com/office/drawing/2014/main" val="949466013"/>
                        </a:ext>
                      </a:extLst>
                    </a:gridCol>
                    <a:gridCol w="501869">
                      <a:extLst>
                        <a:ext uri="{9D8B030D-6E8A-4147-A177-3AD203B41FA5}">
                          <a16:colId xmlns:a16="http://schemas.microsoft.com/office/drawing/2014/main" val="3022192127"/>
                        </a:ext>
                      </a:extLst>
                    </a:gridCol>
                  </a:tblGrid>
                  <a:tr h="292107">
                    <a:tc gridSpan="8">
                      <a:txBody>
                        <a:bodyPr/>
                        <a:lstStyle/>
                        <a:p>
                          <a:r>
                            <a:rPr lang="en-US" sz="1400"/>
                            <a:t>                                    Score values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9639067"/>
                      </a:ext>
                    </a:extLst>
                  </a:tr>
                  <a:tr h="292107">
                    <a:tc>
                      <a:txBody>
                        <a:bodyPr/>
                        <a:lstStyle/>
                        <a:p>
                          <a:r>
                            <a:rPr lang="en-US" sz="900"/>
                            <a:t>Prognostic variable</a:t>
                          </a:r>
                        </a:p>
                      </a:txBody>
                      <a:tcPr/>
                    </a:tc>
                    <a:tc>
                      <a:txBody>
                        <a:bodyPr/>
                        <a:lstStyle/>
                        <a:p>
                          <a:r>
                            <a:rPr lang="en-US" sz="900"/>
                            <a:t>0</a:t>
                          </a:r>
                        </a:p>
                      </a:txBody>
                      <a:tcPr/>
                    </a:tc>
                    <a:tc>
                      <a:txBody>
                        <a:bodyPr/>
                        <a:lstStyle/>
                        <a:p>
                          <a:r>
                            <a:rPr lang="en-US" sz="900"/>
                            <a:t>0.5</a:t>
                          </a:r>
                        </a:p>
                      </a:txBody>
                      <a:tcPr/>
                    </a:tc>
                    <a:tc>
                      <a:txBody>
                        <a:bodyPr/>
                        <a:lstStyle/>
                        <a:p>
                          <a:r>
                            <a:rPr lang="en-US" sz="900"/>
                            <a:t>1</a:t>
                          </a:r>
                        </a:p>
                      </a:txBody>
                      <a:tcPr/>
                    </a:tc>
                    <a:tc>
                      <a:txBody>
                        <a:bodyPr/>
                        <a:lstStyle/>
                        <a:p>
                          <a:r>
                            <a:rPr lang="en-US" sz="900"/>
                            <a:t>1.5</a:t>
                          </a:r>
                        </a:p>
                      </a:txBody>
                      <a:tcPr/>
                    </a:tc>
                    <a:tc>
                      <a:txBody>
                        <a:bodyPr/>
                        <a:lstStyle/>
                        <a:p>
                          <a:r>
                            <a:rPr lang="en-US" sz="900"/>
                            <a:t>2</a:t>
                          </a:r>
                        </a:p>
                      </a:txBody>
                      <a:tcPr/>
                    </a:tc>
                    <a:tc>
                      <a:txBody>
                        <a:bodyPr/>
                        <a:lstStyle/>
                        <a:p>
                          <a:r>
                            <a:rPr lang="en-US" sz="900"/>
                            <a:t>3</a:t>
                          </a:r>
                        </a:p>
                      </a:txBody>
                      <a:tcPr/>
                    </a:tc>
                    <a:tc>
                      <a:txBody>
                        <a:bodyPr/>
                        <a:lstStyle/>
                        <a:p>
                          <a:r>
                            <a:rPr lang="en-US" sz="900"/>
                            <a:t>4</a:t>
                          </a:r>
                        </a:p>
                      </a:txBody>
                      <a:tcPr/>
                    </a:tc>
                    <a:extLst>
                      <a:ext uri="{0D108BD9-81ED-4DB2-BD59-A6C34878D82A}">
                        <a16:rowId xmlns:a16="http://schemas.microsoft.com/office/drawing/2014/main" val="506285027"/>
                      </a:ext>
                    </a:extLst>
                  </a:tr>
                  <a:tr h="292107">
                    <a:tc>
                      <a:txBody>
                        <a:bodyPr/>
                        <a:lstStyle/>
                        <a:p>
                          <a:r>
                            <a:rPr lang="en-US" sz="900" err="1"/>
                            <a:t>CyG</a:t>
                          </a:r>
                          <a:endParaRPr lang="en-US" sz="900"/>
                        </a:p>
                      </a:txBody>
                      <a:tcPr/>
                    </a:tc>
                    <a:tc>
                      <a:txBody>
                        <a:bodyPr/>
                        <a:lstStyle/>
                        <a:p>
                          <a:r>
                            <a:rPr lang="en-US" sz="900"/>
                            <a:t>Very good</a:t>
                          </a:r>
                        </a:p>
                      </a:txBody>
                      <a:tcPr/>
                    </a:tc>
                    <a:tc>
                      <a:txBody>
                        <a:bodyPr/>
                        <a:lstStyle/>
                        <a:p>
                          <a:r>
                            <a:rPr lang="en-US" sz="900"/>
                            <a:t>-</a:t>
                          </a:r>
                        </a:p>
                      </a:txBody>
                      <a:tcPr/>
                    </a:tc>
                    <a:tc>
                      <a:txBody>
                        <a:bodyPr/>
                        <a:lstStyle/>
                        <a:p>
                          <a:r>
                            <a:rPr lang="en-US" sz="900"/>
                            <a:t>Good</a:t>
                          </a:r>
                        </a:p>
                      </a:txBody>
                      <a:tcPr/>
                    </a:tc>
                    <a:tc>
                      <a:txBody>
                        <a:bodyPr/>
                        <a:lstStyle/>
                        <a:p>
                          <a:r>
                            <a:rPr lang="en-US" sz="900"/>
                            <a:t>-</a:t>
                          </a:r>
                        </a:p>
                      </a:txBody>
                      <a:tcPr/>
                    </a:tc>
                    <a:tc>
                      <a:txBody>
                        <a:bodyPr/>
                        <a:lstStyle/>
                        <a:p>
                          <a:r>
                            <a:rPr lang="en-US" sz="900"/>
                            <a:t>Intermediate</a:t>
                          </a:r>
                        </a:p>
                      </a:txBody>
                      <a:tcPr/>
                    </a:tc>
                    <a:tc>
                      <a:txBody>
                        <a:bodyPr/>
                        <a:lstStyle/>
                        <a:p>
                          <a:r>
                            <a:rPr lang="en-US" sz="900"/>
                            <a:t>Poor</a:t>
                          </a:r>
                        </a:p>
                      </a:txBody>
                      <a:tcPr/>
                    </a:tc>
                    <a:tc>
                      <a:txBody>
                        <a:bodyPr/>
                        <a:lstStyle/>
                        <a:p>
                          <a:r>
                            <a:rPr lang="en-US" sz="900"/>
                            <a:t>Very poor</a:t>
                          </a:r>
                        </a:p>
                      </a:txBody>
                      <a:tcPr/>
                    </a:tc>
                    <a:extLst>
                      <a:ext uri="{0D108BD9-81ED-4DB2-BD59-A6C34878D82A}">
                        <a16:rowId xmlns:a16="http://schemas.microsoft.com/office/drawing/2014/main" val="1647047437"/>
                      </a:ext>
                    </a:extLst>
                  </a:tr>
                  <a:tr h="292107">
                    <a:tc>
                      <a:txBody>
                        <a:bodyPr/>
                        <a:lstStyle/>
                        <a:p>
                          <a:r>
                            <a:rPr lang="en-US" sz="900"/>
                            <a:t>Marrow blasts%</a:t>
                          </a:r>
                        </a:p>
                      </a:txBody>
                      <a:tcPr/>
                    </a:tc>
                    <a:tc>
                      <a:txBody>
                        <a:bodyPr/>
                        <a:lstStyle/>
                        <a:p>
                          <a14:m>
                            <m:oMath xmlns:m="http://schemas.openxmlformats.org/officeDocument/2006/math">
                              <m:r>
                                <a:rPr lang="en-US" sz="900" i="1" smtClean="0">
                                  <a:latin typeface="Cambria Math" panose="02040503050406030204" pitchFamily="18" charset="0"/>
                                  <a:ea typeface="Cambria Math" panose="02040503050406030204" pitchFamily="18" charset="0"/>
                                </a:rPr>
                                <m:t>≤</m:t>
                              </m:r>
                            </m:oMath>
                          </a14:m>
                          <a:r>
                            <a:rPr lang="en-US" sz="900"/>
                            <a:t>2</a:t>
                          </a:r>
                        </a:p>
                      </a:txBody>
                      <a:tcPr/>
                    </a:tc>
                    <a:tc>
                      <a:txBody>
                        <a:bodyPr/>
                        <a:lstStyle/>
                        <a:p>
                          <a:r>
                            <a:rPr lang="en-US" sz="900"/>
                            <a:t>-</a:t>
                          </a:r>
                        </a:p>
                      </a:txBody>
                      <a:tcPr/>
                    </a:tc>
                    <a:tc>
                      <a:txBody>
                        <a:bodyPr/>
                        <a:lstStyle/>
                        <a:p>
                          <a:r>
                            <a:rPr lang="en-US" sz="900"/>
                            <a:t>&gt;2-&lt;5</a:t>
                          </a:r>
                        </a:p>
                      </a:txBody>
                      <a:tcPr/>
                    </a:tc>
                    <a:tc>
                      <a:txBody>
                        <a:bodyPr/>
                        <a:lstStyle/>
                        <a:p>
                          <a:r>
                            <a:rPr lang="en-US" sz="900"/>
                            <a:t>-</a:t>
                          </a:r>
                        </a:p>
                      </a:txBody>
                      <a:tcPr/>
                    </a:tc>
                    <a:tc>
                      <a:txBody>
                        <a:bodyPr/>
                        <a:lstStyle/>
                        <a:p>
                          <a:r>
                            <a:rPr lang="en-US" sz="900"/>
                            <a:t>5-10</a:t>
                          </a:r>
                        </a:p>
                      </a:txBody>
                      <a:tcPr/>
                    </a:tc>
                    <a:tc>
                      <a:txBody>
                        <a:bodyPr/>
                        <a:lstStyle/>
                        <a:p>
                          <a:r>
                            <a:rPr lang="en-US" sz="900"/>
                            <a:t>&gt;10</a:t>
                          </a:r>
                        </a:p>
                      </a:txBody>
                      <a:tcPr/>
                    </a:tc>
                    <a:tc>
                      <a:txBody>
                        <a:bodyPr/>
                        <a:lstStyle/>
                        <a:p>
                          <a:r>
                            <a:rPr lang="en-US" sz="900"/>
                            <a:t>-</a:t>
                          </a:r>
                        </a:p>
                      </a:txBody>
                      <a:tcPr/>
                    </a:tc>
                    <a:extLst>
                      <a:ext uri="{0D108BD9-81ED-4DB2-BD59-A6C34878D82A}">
                        <a16:rowId xmlns:a16="http://schemas.microsoft.com/office/drawing/2014/main" val="638705631"/>
                      </a:ext>
                    </a:extLst>
                  </a:tr>
                  <a:tr h="292107">
                    <a:tc>
                      <a:txBody>
                        <a:bodyPr/>
                        <a:lstStyle/>
                        <a:p>
                          <a:r>
                            <a:rPr lang="en-US" sz="900"/>
                            <a:t>Hemoglobin</a:t>
                          </a:r>
                        </a:p>
                      </a:txBody>
                      <a:tcPr/>
                    </a:tc>
                    <a:tc>
                      <a:txBody>
                        <a:bodyPr/>
                        <a:lstStyle/>
                        <a:p>
                          <a14:m>
                            <m:oMath xmlns:m="http://schemas.openxmlformats.org/officeDocument/2006/math">
                              <m:r>
                                <a:rPr lang="en-US" sz="900" i="1" smtClean="0">
                                  <a:latin typeface="Cambria Math" panose="02040503050406030204" pitchFamily="18" charset="0"/>
                                  <a:ea typeface="Cambria Math" panose="02040503050406030204" pitchFamily="18" charset="0"/>
                                </a:rPr>
                                <m:t>≥</m:t>
                              </m:r>
                            </m:oMath>
                          </a14:m>
                          <a:r>
                            <a:rPr lang="en-US" sz="900"/>
                            <a:t>10</a:t>
                          </a:r>
                        </a:p>
                      </a:txBody>
                      <a:tcPr/>
                    </a:tc>
                    <a:tc>
                      <a:txBody>
                        <a:bodyPr/>
                        <a:lstStyle/>
                        <a:p>
                          <a:r>
                            <a:rPr lang="en-US" sz="900"/>
                            <a:t>-</a:t>
                          </a:r>
                        </a:p>
                      </a:txBody>
                      <a:tcPr/>
                    </a:tc>
                    <a:tc>
                      <a:txBody>
                        <a:bodyPr/>
                        <a:lstStyle/>
                        <a:p>
                          <a:r>
                            <a:rPr lang="en-US" sz="900"/>
                            <a:t>8-&lt;10</a:t>
                          </a:r>
                        </a:p>
                      </a:txBody>
                      <a:tcPr/>
                    </a:tc>
                    <a:tc>
                      <a:txBody>
                        <a:bodyPr/>
                        <a:lstStyle/>
                        <a:p>
                          <a:r>
                            <a:rPr lang="en-US" sz="900"/>
                            <a:t>&lt;8</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extLst>
                      <a:ext uri="{0D108BD9-81ED-4DB2-BD59-A6C34878D82A}">
                        <a16:rowId xmlns:a16="http://schemas.microsoft.com/office/drawing/2014/main" val="1374164492"/>
                      </a:ext>
                    </a:extLst>
                  </a:tr>
                  <a:tr h="292107">
                    <a:tc>
                      <a:txBody>
                        <a:bodyPr/>
                        <a:lstStyle/>
                        <a:p>
                          <a:r>
                            <a:rPr lang="en-US" sz="900"/>
                            <a:t>Platelets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900" i="1" smtClean="0">
                                  <a:latin typeface="Cambria Math" panose="02040503050406030204" pitchFamily="18" charset="0"/>
                                  <a:ea typeface="Cambria Math" panose="02040503050406030204" pitchFamily="18" charset="0"/>
                                </a:rPr>
                                <m:t>≥</m:t>
                              </m:r>
                            </m:oMath>
                          </a14:m>
                          <a:r>
                            <a:rPr lang="en-US" sz="900"/>
                            <a:t>100</a:t>
                          </a:r>
                        </a:p>
                      </a:txBody>
                      <a:tcPr/>
                    </a:tc>
                    <a:tc>
                      <a:txBody>
                        <a:bodyPr/>
                        <a:lstStyle/>
                        <a:p>
                          <a:r>
                            <a:rPr lang="en-US" sz="900"/>
                            <a:t>50-&lt;100</a:t>
                          </a:r>
                        </a:p>
                      </a:txBody>
                      <a:tcPr/>
                    </a:tc>
                    <a:tc>
                      <a:txBody>
                        <a:bodyPr/>
                        <a:lstStyle/>
                        <a:p>
                          <a:r>
                            <a:rPr lang="en-US" sz="900"/>
                            <a:t>&lt;50</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extLst>
                      <a:ext uri="{0D108BD9-81ED-4DB2-BD59-A6C34878D82A}">
                        <a16:rowId xmlns:a16="http://schemas.microsoft.com/office/drawing/2014/main" val="1727154931"/>
                      </a:ext>
                    </a:extLst>
                  </a:tr>
                  <a:tr h="292107">
                    <a:tc>
                      <a:txBody>
                        <a:bodyPr/>
                        <a:lstStyle/>
                        <a:p>
                          <a:r>
                            <a:rPr lang="en-US" sz="900"/>
                            <a:t>ANC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900" i="1" smtClean="0">
                                  <a:latin typeface="Cambria Math" panose="02040503050406030204" pitchFamily="18" charset="0"/>
                                  <a:ea typeface="Cambria Math" panose="02040503050406030204" pitchFamily="18" charset="0"/>
                                </a:rPr>
                                <m:t>≥</m:t>
                              </m:r>
                            </m:oMath>
                          </a14:m>
                          <a:r>
                            <a:rPr lang="en-US" sz="900"/>
                            <a:t>0.8</a:t>
                          </a:r>
                        </a:p>
                      </a:txBody>
                      <a:tcPr/>
                    </a:tc>
                    <a:tc>
                      <a:txBody>
                        <a:bodyPr/>
                        <a:lstStyle/>
                        <a:p>
                          <a:r>
                            <a:rPr lang="en-US" sz="900"/>
                            <a:t>&lt;0.8</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extLst>
                      <a:ext uri="{0D108BD9-81ED-4DB2-BD59-A6C34878D82A}">
                        <a16:rowId xmlns:a16="http://schemas.microsoft.com/office/drawing/2014/main" val="774604059"/>
                      </a:ext>
                    </a:extLst>
                  </a:tr>
                </a:tbl>
              </a:graphicData>
            </a:graphic>
          </p:graphicFrame>
        </mc:Choice>
        <mc:Fallback xmlns="">
          <p:graphicFrame>
            <p:nvGraphicFramePr>
              <p:cNvPr id="4" name="Table 4">
                <a:extLst>
                  <a:ext uri="{FF2B5EF4-FFF2-40B4-BE49-F238E27FC236}">
                    <a16:creationId xmlns:a16="http://schemas.microsoft.com/office/drawing/2014/main" id="{812D6EBD-8BA2-A740-9AD0-444D096F55B2}"/>
                  </a:ext>
                </a:extLst>
              </p:cNvPr>
              <p:cNvGraphicFramePr>
                <a:graphicFrameLocks noGrp="1"/>
              </p:cNvGraphicFramePr>
              <p:nvPr/>
            </p:nvGraphicFramePr>
            <p:xfrm>
              <a:off x="4572000" y="1108239"/>
              <a:ext cx="4014952" cy="2425707"/>
            </p:xfrm>
            <a:graphic>
              <a:graphicData uri="http://schemas.openxmlformats.org/drawingml/2006/table">
                <a:tbl>
                  <a:tblPr firstRow="1" bandRow="1">
                    <a:tableStyleId>{5C22544A-7EE6-4342-B048-85BDC9FD1C3A}</a:tableStyleId>
                  </a:tblPr>
                  <a:tblGrid>
                    <a:gridCol w="640578">
                      <a:extLst>
                        <a:ext uri="{9D8B030D-6E8A-4147-A177-3AD203B41FA5}">
                          <a16:colId xmlns:a16="http://schemas.microsoft.com/office/drawing/2014/main" val="409820515"/>
                        </a:ext>
                      </a:extLst>
                    </a:gridCol>
                    <a:gridCol w="545431">
                      <a:extLst>
                        <a:ext uri="{9D8B030D-6E8A-4147-A177-3AD203B41FA5}">
                          <a16:colId xmlns:a16="http://schemas.microsoft.com/office/drawing/2014/main" val="2142425481"/>
                        </a:ext>
                      </a:extLst>
                    </a:gridCol>
                    <a:gridCol w="453605">
                      <a:extLst>
                        <a:ext uri="{9D8B030D-6E8A-4147-A177-3AD203B41FA5}">
                          <a16:colId xmlns:a16="http://schemas.microsoft.com/office/drawing/2014/main" val="1866062073"/>
                        </a:ext>
                      </a:extLst>
                    </a:gridCol>
                    <a:gridCol w="524964">
                      <a:extLst>
                        <a:ext uri="{9D8B030D-6E8A-4147-A177-3AD203B41FA5}">
                          <a16:colId xmlns:a16="http://schemas.microsoft.com/office/drawing/2014/main" val="1243413408"/>
                        </a:ext>
                      </a:extLst>
                    </a:gridCol>
                    <a:gridCol w="344767">
                      <a:extLst>
                        <a:ext uri="{9D8B030D-6E8A-4147-A177-3AD203B41FA5}">
                          <a16:colId xmlns:a16="http://schemas.microsoft.com/office/drawing/2014/main" val="1194334395"/>
                        </a:ext>
                      </a:extLst>
                    </a:gridCol>
                    <a:gridCol w="501869">
                      <a:extLst>
                        <a:ext uri="{9D8B030D-6E8A-4147-A177-3AD203B41FA5}">
                          <a16:colId xmlns:a16="http://schemas.microsoft.com/office/drawing/2014/main" val="1782641525"/>
                        </a:ext>
                      </a:extLst>
                    </a:gridCol>
                    <a:gridCol w="501869">
                      <a:extLst>
                        <a:ext uri="{9D8B030D-6E8A-4147-A177-3AD203B41FA5}">
                          <a16:colId xmlns:a16="http://schemas.microsoft.com/office/drawing/2014/main" val="949466013"/>
                        </a:ext>
                      </a:extLst>
                    </a:gridCol>
                    <a:gridCol w="501869">
                      <a:extLst>
                        <a:ext uri="{9D8B030D-6E8A-4147-A177-3AD203B41FA5}">
                          <a16:colId xmlns:a16="http://schemas.microsoft.com/office/drawing/2014/main" val="3022192127"/>
                        </a:ext>
                      </a:extLst>
                    </a:gridCol>
                  </a:tblGrid>
                  <a:tr h="304800">
                    <a:tc gridSpan="8">
                      <a:txBody>
                        <a:bodyPr/>
                        <a:lstStyle/>
                        <a:p>
                          <a:r>
                            <a:rPr lang="en-US" sz="1400"/>
                            <a:t>                                    Score values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9639067"/>
                      </a:ext>
                    </a:extLst>
                  </a:tr>
                  <a:tr h="365760">
                    <a:tc>
                      <a:txBody>
                        <a:bodyPr/>
                        <a:lstStyle/>
                        <a:p>
                          <a:r>
                            <a:rPr lang="en-US" sz="900"/>
                            <a:t>Prognostic variable</a:t>
                          </a:r>
                        </a:p>
                      </a:txBody>
                      <a:tcPr/>
                    </a:tc>
                    <a:tc>
                      <a:txBody>
                        <a:bodyPr/>
                        <a:lstStyle/>
                        <a:p>
                          <a:r>
                            <a:rPr lang="en-US" sz="900"/>
                            <a:t>0</a:t>
                          </a:r>
                        </a:p>
                      </a:txBody>
                      <a:tcPr/>
                    </a:tc>
                    <a:tc>
                      <a:txBody>
                        <a:bodyPr/>
                        <a:lstStyle/>
                        <a:p>
                          <a:r>
                            <a:rPr lang="en-US" sz="900"/>
                            <a:t>0.5</a:t>
                          </a:r>
                        </a:p>
                      </a:txBody>
                      <a:tcPr/>
                    </a:tc>
                    <a:tc>
                      <a:txBody>
                        <a:bodyPr/>
                        <a:lstStyle/>
                        <a:p>
                          <a:r>
                            <a:rPr lang="en-US" sz="900"/>
                            <a:t>1</a:t>
                          </a:r>
                        </a:p>
                      </a:txBody>
                      <a:tcPr/>
                    </a:tc>
                    <a:tc>
                      <a:txBody>
                        <a:bodyPr/>
                        <a:lstStyle/>
                        <a:p>
                          <a:r>
                            <a:rPr lang="en-US" sz="900"/>
                            <a:t>1.5</a:t>
                          </a:r>
                        </a:p>
                      </a:txBody>
                      <a:tcPr/>
                    </a:tc>
                    <a:tc>
                      <a:txBody>
                        <a:bodyPr/>
                        <a:lstStyle/>
                        <a:p>
                          <a:r>
                            <a:rPr lang="en-US" sz="900"/>
                            <a:t>2</a:t>
                          </a:r>
                        </a:p>
                      </a:txBody>
                      <a:tcPr/>
                    </a:tc>
                    <a:tc>
                      <a:txBody>
                        <a:bodyPr/>
                        <a:lstStyle/>
                        <a:p>
                          <a:r>
                            <a:rPr lang="en-US" sz="900"/>
                            <a:t>3</a:t>
                          </a:r>
                        </a:p>
                      </a:txBody>
                      <a:tcPr/>
                    </a:tc>
                    <a:tc>
                      <a:txBody>
                        <a:bodyPr/>
                        <a:lstStyle/>
                        <a:p>
                          <a:r>
                            <a:rPr lang="en-US" sz="900"/>
                            <a:t>4</a:t>
                          </a:r>
                        </a:p>
                      </a:txBody>
                      <a:tcPr/>
                    </a:tc>
                    <a:extLst>
                      <a:ext uri="{0D108BD9-81ED-4DB2-BD59-A6C34878D82A}">
                        <a16:rowId xmlns:a16="http://schemas.microsoft.com/office/drawing/2014/main" val="506285027"/>
                      </a:ext>
                    </a:extLst>
                  </a:tr>
                  <a:tr h="365760">
                    <a:tc>
                      <a:txBody>
                        <a:bodyPr/>
                        <a:lstStyle/>
                        <a:p>
                          <a:r>
                            <a:rPr lang="en-US" sz="900" err="1"/>
                            <a:t>CyG</a:t>
                          </a:r>
                          <a:endParaRPr lang="en-US" sz="900"/>
                        </a:p>
                      </a:txBody>
                      <a:tcPr/>
                    </a:tc>
                    <a:tc>
                      <a:txBody>
                        <a:bodyPr/>
                        <a:lstStyle/>
                        <a:p>
                          <a:r>
                            <a:rPr lang="en-US" sz="900"/>
                            <a:t>Very good</a:t>
                          </a:r>
                        </a:p>
                      </a:txBody>
                      <a:tcPr/>
                    </a:tc>
                    <a:tc>
                      <a:txBody>
                        <a:bodyPr/>
                        <a:lstStyle/>
                        <a:p>
                          <a:r>
                            <a:rPr lang="en-US" sz="900"/>
                            <a:t>-</a:t>
                          </a:r>
                        </a:p>
                      </a:txBody>
                      <a:tcPr/>
                    </a:tc>
                    <a:tc>
                      <a:txBody>
                        <a:bodyPr/>
                        <a:lstStyle/>
                        <a:p>
                          <a:r>
                            <a:rPr lang="en-US" sz="900"/>
                            <a:t>Good</a:t>
                          </a:r>
                        </a:p>
                      </a:txBody>
                      <a:tcPr/>
                    </a:tc>
                    <a:tc>
                      <a:txBody>
                        <a:bodyPr/>
                        <a:lstStyle/>
                        <a:p>
                          <a:r>
                            <a:rPr lang="en-US" sz="900"/>
                            <a:t>-</a:t>
                          </a:r>
                        </a:p>
                      </a:txBody>
                      <a:tcPr/>
                    </a:tc>
                    <a:tc>
                      <a:txBody>
                        <a:bodyPr/>
                        <a:lstStyle/>
                        <a:p>
                          <a:r>
                            <a:rPr lang="en-US" sz="900"/>
                            <a:t>Intermediate</a:t>
                          </a:r>
                        </a:p>
                      </a:txBody>
                      <a:tcPr/>
                    </a:tc>
                    <a:tc>
                      <a:txBody>
                        <a:bodyPr/>
                        <a:lstStyle/>
                        <a:p>
                          <a:r>
                            <a:rPr lang="en-US" sz="900"/>
                            <a:t>Poor</a:t>
                          </a:r>
                        </a:p>
                      </a:txBody>
                      <a:tcPr/>
                    </a:tc>
                    <a:tc>
                      <a:txBody>
                        <a:bodyPr/>
                        <a:lstStyle/>
                        <a:p>
                          <a:r>
                            <a:rPr lang="en-US" sz="900"/>
                            <a:t>Very poor</a:t>
                          </a:r>
                        </a:p>
                      </a:txBody>
                      <a:tcPr/>
                    </a:tc>
                    <a:extLst>
                      <a:ext uri="{0D108BD9-81ED-4DB2-BD59-A6C34878D82A}">
                        <a16:rowId xmlns:a16="http://schemas.microsoft.com/office/drawing/2014/main" val="1647047437"/>
                      </a:ext>
                    </a:extLst>
                  </a:tr>
                  <a:tr h="365760">
                    <a:tc>
                      <a:txBody>
                        <a:bodyPr/>
                        <a:lstStyle/>
                        <a:p>
                          <a:r>
                            <a:rPr lang="en-US" sz="900"/>
                            <a:t>Marrow blasts%</a:t>
                          </a:r>
                        </a:p>
                      </a:txBody>
                      <a:tcPr/>
                    </a:tc>
                    <a:tc>
                      <a:txBody>
                        <a:bodyPr/>
                        <a:lstStyle/>
                        <a:p>
                          <a:endParaRPr lang="en-US"/>
                        </a:p>
                      </a:txBody>
                      <a:tcPr>
                        <a:blipFill>
                          <a:blip r:embed="rId3"/>
                          <a:stretch>
                            <a:fillRect l="-118889" t="-280328" r="-520000" b="-278689"/>
                          </a:stretch>
                        </a:blipFill>
                      </a:tcPr>
                    </a:tc>
                    <a:tc>
                      <a:txBody>
                        <a:bodyPr/>
                        <a:lstStyle/>
                        <a:p>
                          <a:r>
                            <a:rPr lang="en-US" sz="900"/>
                            <a:t>-</a:t>
                          </a:r>
                        </a:p>
                      </a:txBody>
                      <a:tcPr/>
                    </a:tc>
                    <a:tc>
                      <a:txBody>
                        <a:bodyPr/>
                        <a:lstStyle/>
                        <a:p>
                          <a:r>
                            <a:rPr lang="en-US" sz="900"/>
                            <a:t>&gt;2-&lt;5</a:t>
                          </a:r>
                        </a:p>
                      </a:txBody>
                      <a:tcPr/>
                    </a:tc>
                    <a:tc>
                      <a:txBody>
                        <a:bodyPr/>
                        <a:lstStyle/>
                        <a:p>
                          <a:r>
                            <a:rPr lang="en-US" sz="900"/>
                            <a:t>-</a:t>
                          </a:r>
                        </a:p>
                      </a:txBody>
                      <a:tcPr/>
                    </a:tc>
                    <a:tc>
                      <a:txBody>
                        <a:bodyPr/>
                        <a:lstStyle/>
                        <a:p>
                          <a:r>
                            <a:rPr lang="en-US" sz="900"/>
                            <a:t>5-10</a:t>
                          </a:r>
                        </a:p>
                      </a:txBody>
                      <a:tcPr/>
                    </a:tc>
                    <a:tc>
                      <a:txBody>
                        <a:bodyPr/>
                        <a:lstStyle/>
                        <a:p>
                          <a:r>
                            <a:rPr lang="en-US" sz="900"/>
                            <a:t>&gt;10</a:t>
                          </a:r>
                        </a:p>
                      </a:txBody>
                      <a:tcPr/>
                    </a:tc>
                    <a:tc>
                      <a:txBody>
                        <a:bodyPr/>
                        <a:lstStyle/>
                        <a:p>
                          <a:r>
                            <a:rPr lang="en-US" sz="900"/>
                            <a:t>-</a:t>
                          </a:r>
                        </a:p>
                      </a:txBody>
                      <a:tcPr/>
                    </a:tc>
                    <a:extLst>
                      <a:ext uri="{0D108BD9-81ED-4DB2-BD59-A6C34878D82A}">
                        <a16:rowId xmlns:a16="http://schemas.microsoft.com/office/drawing/2014/main" val="638705631"/>
                      </a:ext>
                    </a:extLst>
                  </a:tr>
                  <a:tr h="365760">
                    <a:tc>
                      <a:txBody>
                        <a:bodyPr/>
                        <a:lstStyle/>
                        <a:p>
                          <a:r>
                            <a:rPr lang="en-US" sz="900"/>
                            <a:t>Hemoglobin</a:t>
                          </a:r>
                        </a:p>
                      </a:txBody>
                      <a:tcPr/>
                    </a:tc>
                    <a:tc>
                      <a:txBody>
                        <a:bodyPr/>
                        <a:lstStyle/>
                        <a:p>
                          <a:endParaRPr lang="en-US"/>
                        </a:p>
                      </a:txBody>
                      <a:tcPr>
                        <a:blipFill>
                          <a:blip r:embed="rId3"/>
                          <a:stretch>
                            <a:fillRect l="-118889" t="-386667" r="-520000" b="-183333"/>
                          </a:stretch>
                        </a:blipFill>
                      </a:tcPr>
                    </a:tc>
                    <a:tc>
                      <a:txBody>
                        <a:bodyPr/>
                        <a:lstStyle/>
                        <a:p>
                          <a:r>
                            <a:rPr lang="en-US" sz="900"/>
                            <a:t>-</a:t>
                          </a:r>
                        </a:p>
                      </a:txBody>
                      <a:tcPr/>
                    </a:tc>
                    <a:tc>
                      <a:txBody>
                        <a:bodyPr/>
                        <a:lstStyle/>
                        <a:p>
                          <a:r>
                            <a:rPr lang="en-US" sz="900"/>
                            <a:t>8-&lt;10</a:t>
                          </a:r>
                        </a:p>
                      </a:txBody>
                      <a:tcPr/>
                    </a:tc>
                    <a:tc>
                      <a:txBody>
                        <a:bodyPr/>
                        <a:lstStyle/>
                        <a:p>
                          <a:r>
                            <a:rPr lang="en-US" sz="900"/>
                            <a:t>&lt;8</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extLst>
                      <a:ext uri="{0D108BD9-81ED-4DB2-BD59-A6C34878D82A}">
                        <a16:rowId xmlns:a16="http://schemas.microsoft.com/office/drawing/2014/main" val="1374164492"/>
                      </a:ext>
                    </a:extLst>
                  </a:tr>
                  <a:tr h="365760">
                    <a:tc>
                      <a:txBody>
                        <a:bodyPr/>
                        <a:lstStyle/>
                        <a:p>
                          <a:r>
                            <a:rPr lang="en-US" sz="900"/>
                            <a:t>Platelets</a:t>
                          </a:r>
                        </a:p>
                      </a:txBody>
                      <a:tcPr/>
                    </a:tc>
                    <a:tc>
                      <a:txBody>
                        <a:bodyPr/>
                        <a:lstStyle/>
                        <a:p>
                          <a:endParaRPr lang="en-US"/>
                        </a:p>
                      </a:txBody>
                      <a:tcPr>
                        <a:blipFill>
                          <a:blip r:embed="rId3"/>
                          <a:stretch>
                            <a:fillRect l="-118889" t="-486667" r="-520000" b="-83333"/>
                          </a:stretch>
                        </a:blipFill>
                      </a:tcPr>
                    </a:tc>
                    <a:tc>
                      <a:txBody>
                        <a:bodyPr/>
                        <a:lstStyle/>
                        <a:p>
                          <a:r>
                            <a:rPr lang="en-US" sz="900"/>
                            <a:t>50-&lt;100</a:t>
                          </a:r>
                        </a:p>
                      </a:txBody>
                      <a:tcPr/>
                    </a:tc>
                    <a:tc>
                      <a:txBody>
                        <a:bodyPr/>
                        <a:lstStyle/>
                        <a:p>
                          <a:r>
                            <a:rPr lang="en-US" sz="900"/>
                            <a:t>&lt;50</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extLst>
                      <a:ext uri="{0D108BD9-81ED-4DB2-BD59-A6C34878D82A}">
                        <a16:rowId xmlns:a16="http://schemas.microsoft.com/office/drawing/2014/main" val="1727154931"/>
                      </a:ext>
                    </a:extLst>
                  </a:tr>
                  <a:tr h="292107">
                    <a:tc>
                      <a:txBody>
                        <a:bodyPr/>
                        <a:lstStyle/>
                        <a:p>
                          <a:r>
                            <a:rPr lang="en-US" sz="900"/>
                            <a:t>ANC</a:t>
                          </a:r>
                        </a:p>
                      </a:txBody>
                      <a:tcPr/>
                    </a:tc>
                    <a:tc>
                      <a:txBody>
                        <a:bodyPr/>
                        <a:lstStyle/>
                        <a:p>
                          <a:endParaRPr lang="en-US"/>
                        </a:p>
                      </a:txBody>
                      <a:tcPr>
                        <a:blipFill>
                          <a:blip r:embed="rId3"/>
                          <a:stretch>
                            <a:fillRect l="-118889" t="-733333" r="-520000" b="-4167"/>
                          </a:stretch>
                        </a:blipFill>
                      </a:tcPr>
                    </a:tc>
                    <a:tc>
                      <a:txBody>
                        <a:bodyPr/>
                        <a:lstStyle/>
                        <a:p>
                          <a:r>
                            <a:rPr lang="en-US" sz="900"/>
                            <a:t>&lt;0.8</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tc>
                      <a:txBody>
                        <a:bodyPr/>
                        <a:lstStyle/>
                        <a:p>
                          <a:r>
                            <a:rPr lang="en-US" sz="900"/>
                            <a:t>-</a:t>
                          </a:r>
                        </a:p>
                      </a:txBody>
                      <a:tcPr/>
                    </a:tc>
                    <a:extLst>
                      <a:ext uri="{0D108BD9-81ED-4DB2-BD59-A6C34878D82A}">
                        <a16:rowId xmlns:a16="http://schemas.microsoft.com/office/drawing/2014/main" val="77460405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A148F6FE-523A-0B41-A199-6D44F25C12A6}"/>
                  </a:ext>
                </a:extLst>
              </p:cNvPr>
              <p:cNvGraphicFramePr>
                <a:graphicFrameLocks noGrp="1"/>
              </p:cNvGraphicFramePr>
              <p:nvPr/>
            </p:nvGraphicFramePr>
            <p:xfrm>
              <a:off x="4572000" y="3558014"/>
              <a:ext cx="4014952" cy="2044750"/>
            </p:xfrm>
            <a:graphic>
              <a:graphicData uri="http://schemas.openxmlformats.org/drawingml/2006/table">
                <a:tbl>
                  <a:tblPr firstRow="1" bandRow="1">
                    <a:tableStyleId>{5C22544A-7EE6-4342-B048-85BDC9FD1C3A}</a:tableStyleId>
                  </a:tblPr>
                  <a:tblGrid>
                    <a:gridCol w="1003738">
                      <a:extLst>
                        <a:ext uri="{9D8B030D-6E8A-4147-A177-3AD203B41FA5}">
                          <a16:colId xmlns:a16="http://schemas.microsoft.com/office/drawing/2014/main" val="4240046257"/>
                        </a:ext>
                      </a:extLst>
                    </a:gridCol>
                    <a:gridCol w="1003738">
                      <a:extLst>
                        <a:ext uri="{9D8B030D-6E8A-4147-A177-3AD203B41FA5}">
                          <a16:colId xmlns:a16="http://schemas.microsoft.com/office/drawing/2014/main" val="628814535"/>
                        </a:ext>
                      </a:extLst>
                    </a:gridCol>
                    <a:gridCol w="1003738">
                      <a:extLst>
                        <a:ext uri="{9D8B030D-6E8A-4147-A177-3AD203B41FA5}">
                          <a16:colId xmlns:a16="http://schemas.microsoft.com/office/drawing/2014/main" val="207828747"/>
                        </a:ext>
                      </a:extLst>
                    </a:gridCol>
                    <a:gridCol w="1003738">
                      <a:extLst>
                        <a:ext uri="{9D8B030D-6E8A-4147-A177-3AD203B41FA5}">
                          <a16:colId xmlns:a16="http://schemas.microsoft.com/office/drawing/2014/main" val="737913980"/>
                        </a:ext>
                      </a:extLst>
                    </a:gridCol>
                  </a:tblGrid>
                  <a:tr h="515150">
                    <a:tc>
                      <a:txBody>
                        <a:bodyPr/>
                        <a:lstStyle/>
                        <a:p>
                          <a:r>
                            <a:rPr lang="en-US" sz="1000">
                              <a:latin typeface="Arial" panose="020B0604020202020204" pitchFamily="34" charset="0"/>
                              <a:cs typeface="Arial" panose="020B0604020202020204" pitchFamily="34" charset="0"/>
                            </a:rPr>
                            <a:t>IPSS_R; Risk category</a:t>
                          </a:r>
                        </a:p>
                      </a:txBody>
                      <a:tcPr/>
                    </a:tc>
                    <a:tc>
                      <a:txBody>
                        <a:bodyPr/>
                        <a:lstStyle/>
                        <a:p>
                          <a:r>
                            <a:rPr lang="en-US" sz="1000">
                              <a:latin typeface="Arial" panose="020B0604020202020204" pitchFamily="34" charset="0"/>
                              <a:cs typeface="Arial" panose="020B0604020202020204" pitchFamily="34" charset="0"/>
                            </a:rPr>
                            <a:t>Overall score</a:t>
                          </a:r>
                        </a:p>
                      </a:txBody>
                      <a:tcPr/>
                    </a:tc>
                    <a:tc>
                      <a:txBody>
                        <a:bodyPr/>
                        <a:lstStyle/>
                        <a:p>
                          <a:r>
                            <a:rPr lang="en-US" sz="1000">
                              <a:latin typeface="Arial" panose="020B0604020202020204" pitchFamily="34" charset="0"/>
                              <a:cs typeface="Arial" panose="020B0604020202020204" pitchFamily="34" charset="0"/>
                            </a:rPr>
                            <a:t>Median survival in the absence of therapy</a:t>
                          </a:r>
                        </a:p>
                      </a:txBody>
                      <a:tcPr/>
                    </a:tc>
                    <a:tc>
                      <a:txBody>
                        <a:bodyPr/>
                        <a:lstStyle/>
                        <a:p>
                          <a:r>
                            <a:rPr lang="en-US" sz="1000">
                              <a:latin typeface="Arial" panose="020B0604020202020204" pitchFamily="34" charset="0"/>
                              <a:cs typeface="Arial" panose="020B0604020202020204" pitchFamily="34" charset="0"/>
                            </a:rPr>
                            <a:t>25% progression risk to AML</a:t>
                          </a:r>
                        </a:p>
                      </a:txBody>
                      <a:tcPr/>
                    </a:tc>
                    <a:extLst>
                      <a:ext uri="{0D108BD9-81ED-4DB2-BD59-A6C34878D82A}">
                        <a16:rowId xmlns:a16="http://schemas.microsoft.com/office/drawing/2014/main" val="1068831216"/>
                      </a:ext>
                    </a:extLst>
                  </a:tr>
                  <a:tr h="268742">
                    <a:tc>
                      <a:txBody>
                        <a:bodyPr/>
                        <a:lstStyle/>
                        <a:p>
                          <a:r>
                            <a:rPr lang="en-US" sz="1000">
                              <a:latin typeface="Arial" panose="020B0604020202020204" pitchFamily="34" charset="0"/>
                              <a:cs typeface="Arial" panose="020B0604020202020204" pitchFamily="34" charset="0"/>
                            </a:rPr>
                            <a:t>Very low</a:t>
                          </a:r>
                        </a:p>
                      </a:txBody>
                      <a:tcPr/>
                    </a:tc>
                    <a:tc>
                      <a:txBody>
                        <a:bodyPr/>
                        <a:lstStyle/>
                        <a:p>
                          <a14:m>
                            <m:oMath xmlns:m="http://schemas.openxmlformats.org/officeDocument/2006/math">
                              <m:r>
                                <a:rPr lang="en-US" sz="1000" i="1" smtClean="0">
                                  <a:latin typeface="Cambria Math" panose="02040503050406030204" pitchFamily="18" charset="0"/>
                                  <a:ea typeface="Cambria Math" panose="02040503050406030204" pitchFamily="18" charset="0"/>
                                </a:rPr>
                                <m:t>≤</m:t>
                              </m:r>
                            </m:oMath>
                          </a14:m>
                          <a:r>
                            <a:rPr lang="en-US" sz="1000">
                              <a:latin typeface="Arial" panose="020B0604020202020204" pitchFamily="34" charset="0"/>
                              <a:cs typeface="Arial" panose="020B0604020202020204" pitchFamily="34" charset="0"/>
                            </a:rPr>
                            <a:t>1.5</a:t>
                          </a:r>
                        </a:p>
                      </a:txBody>
                      <a:tcPr/>
                    </a:tc>
                    <a:tc>
                      <a:txBody>
                        <a:bodyPr/>
                        <a:lstStyle/>
                        <a:p>
                          <a:r>
                            <a:rPr lang="en-US" sz="1000">
                              <a:latin typeface="Arial" panose="020B0604020202020204" pitchFamily="34" charset="0"/>
                              <a:cs typeface="Arial" panose="020B0604020202020204" pitchFamily="34" charset="0"/>
                            </a:rPr>
                            <a:t>8.8</a:t>
                          </a:r>
                        </a:p>
                      </a:txBody>
                      <a:tcPr/>
                    </a:tc>
                    <a:tc>
                      <a:txBody>
                        <a:bodyPr/>
                        <a:lstStyle/>
                        <a:p>
                          <a:r>
                            <a:rPr lang="en-US" sz="1000">
                              <a:latin typeface="Arial" panose="020B0604020202020204" pitchFamily="34" charset="0"/>
                              <a:cs typeface="Arial" panose="020B0604020202020204" pitchFamily="34" charset="0"/>
                            </a:rPr>
                            <a:t>NR</a:t>
                          </a:r>
                        </a:p>
                      </a:txBody>
                      <a:tcPr/>
                    </a:tc>
                    <a:extLst>
                      <a:ext uri="{0D108BD9-81ED-4DB2-BD59-A6C34878D82A}">
                        <a16:rowId xmlns:a16="http://schemas.microsoft.com/office/drawing/2014/main" val="3555544007"/>
                      </a:ext>
                    </a:extLst>
                  </a:tr>
                  <a:tr h="268742">
                    <a:tc>
                      <a:txBody>
                        <a:bodyPr/>
                        <a:lstStyle/>
                        <a:p>
                          <a:r>
                            <a:rPr lang="en-US" sz="1000">
                              <a:latin typeface="Arial" panose="020B0604020202020204" pitchFamily="34" charset="0"/>
                              <a:cs typeface="Arial" panose="020B0604020202020204" pitchFamily="34" charset="0"/>
                            </a:rPr>
                            <a:t>Low</a:t>
                          </a:r>
                        </a:p>
                      </a:txBody>
                      <a:tcPr/>
                    </a:tc>
                    <a:tc>
                      <a:txBody>
                        <a:bodyPr/>
                        <a:lstStyle/>
                        <a:p>
                          <a:r>
                            <a:rPr lang="en-US" sz="1000">
                              <a:latin typeface="Arial" panose="020B0604020202020204" pitchFamily="34" charset="0"/>
                              <a:cs typeface="Arial" panose="020B0604020202020204" pitchFamily="34" charset="0"/>
                            </a:rPr>
                            <a:t>&gt;1.5-</a:t>
                          </a:r>
                          <a14:m>
                            <m:oMath xmlns:m="http://schemas.openxmlformats.org/officeDocument/2006/math">
                              <m:r>
                                <a:rPr lang="en-US" sz="1000" i="1" smtClean="0">
                                  <a:latin typeface="Cambria Math" panose="02040503050406030204" pitchFamily="18" charset="0"/>
                                  <a:ea typeface="Cambria Math" panose="02040503050406030204" pitchFamily="18" charset="0"/>
                                </a:rPr>
                                <m:t>≤</m:t>
                              </m:r>
                            </m:oMath>
                          </a14:m>
                          <a:r>
                            <a:rPr lang="en-US" sz="1000">
                              <a:latin typeface="Arial" panose="020B0604020202020204" pitchFamily="34" charset="0"/>
                              <a:cs typeface="Arial" panose="020B0604020202020204" pitchFamily="34" charset="0"/>
                            </a:rPr>
                            <a:t>3.0</a:t>
                          </a:r>
                        </a:p>
                      </a:txBody>
                      <a:tcPr/>
                    </a:tc>
                    <a:tc>
                      <a:txBody>
                        <a:bodyPr/>
                        <a:lstStyle/>
                        <a:p>
                          <a:r>
                            <a:rPr lang="en-US" sz="1000">
                              <a:latin typeface="Arial" panose="020B0604020202020204" pitchFamily="34" charset="0"/>
                              <a:cs typeface="Arial" panose="020B0604020202020204" pitchFamily="34" charset="0"/>
                            </a:rPr>
                            <a:t>5.3</a:t>
                          </a:r>
                        </a:p>
                      </a:txBody>
                      <a:tcPr/>
                    </a:tc>
                    <a:tc>
                      <a:txBody>
                        <a:bodyPr/>
                        <a:lstStyle/>
                        <a:p>
                          <a:r>
                            <a:rPr lang="en-US" sz="1000">
                              <a:latin typeface="Arial" panose="020B0604020202020204" pitchFamily="34" charset="0"/>
                              <a:cs typeface="Arial" panose="020B0604020202020204" pitchFamily="34" charset="0"/>
                            </a:rPr>
                            <a:t>10.8</a:t>
                          </a:r>
                        </a:p>
                      </a:txBody>
                      <a:tcPr/>
                    </a:tc>
                    <a:extLst>
                      <a:ext uri="{0D108BD9-81ED-4DB2-BD59-A6C34878D82A}">
                        <a16:rowId xmlns:a16="http://schemas.microsoft.com/office/drawing/2014/main" val="1347053083"/>
                      </a:ext>
                    </a:extLst>
                  </a:tr>
                  <a:tr h="268742">
                    <a:tc>
                      <a:txBody>
                        <a:bodyPr/>
                        <a:lstStyle/>
                        <a:p>
                          <a:r>
                            <a:rPr lang="en-US" sz="1000">
                              <a:latin typeface="Arial" panose="020B0604020202020204" pitchFamily="34" charset="0"/>
                              <a:cs typeface="Arial" panose="020B0604020202020204" pitchFamily="34" charset="0"/>
                            </a:rPr>
                            <a:t>INT</a:t>
                          </a:r>
                        </a:p>
                      </a:txBody>
                      <a:tcPr/>
                    </a:tc>
                    <a:tc>
                      <a:txBody>
                        <a:bodyPr/>
                        <a:lstStyle/>
                        <a:p>
                          <a:r>
                            <a:rPr lang="en-US" sz="1000">
                              <a:latin typeface="Arial" panose="020B0604020202020204" pitchFamily="34" charset="0"/>
                              <a:cs typeface="Arial" panose="020B0604020202020204" pitchFamily="34" charset="0"/>
                            </a:rPr>
                            <a:t>&gt;3-</a:t>
                          </a:r>
                          <a14:m>
                            <m:oMath xmlns:m="http://schemas.openxmlformats.org/officeDocument/2006/math">
                              <m:r>
                                <a:rPr lang="en-US" sz="1000" i="1" smtClean="0">
                                  <a:latin typeface="Cambria Math" panose="02040503050406030204" pitchFamily="18" charset="0"/>
                                  <a:ea typeface="Cambria Math" panose="02040503050406030204" pitchFamily="18" charset="0"/>
                                </a:rPr>
                                <m:t>≤</m:t>
                              </m:r>
                            </m:oMath>
                          </a14:m>
                          <a:r>
                            <a:rPr lang="en-US" sz="1000">
                              <a:latin typeface="Arial" panose="020B0604020202020204" pitchFamily="34" charset="0"/>
                              <a:cs typeface="Arial" panose="020B0604020202020204" pitchFamily="34" charset="0"/>
                            </a:rPr>
                            <a:t>4.5</a:t>
                          </a:r>
                        </a:p>
                      </a:txBody>
                      <a:tcPr/>
                    </a:tc>
                    <a:tc>
                      <a:txBody>
                        <a:bodyPr/>
                        <a:lstStyle/>
                        <a:p>
                          <a:r>
                            <a:rPr lang="en-US" sz="1000">
                              <a:latin typeface="Arial" panose="020B0604020202020204" pitchFamily="34" charset="0"/>
                              <a:cs typeface="Arial" panose="020B0604020202020204" pitchFamily="34" charset="0"/>
                            </a:rPr>
                            <a:t>3</a:t>
                          </a:r>
                        </a:p>
                      </a:txBody>
                      <a:tcPr/>
                    </a:tc>
                    <a:tc>
                      <a:txBody>
                        <a:bodyPr/>
                        <a:lstStyle/>
                        <a:p>
                          <a:r>
                            <a:rPr lang="en-US" sz="1000">
                              <a:latin typeface="Arial" panose="020B0604020202020204" pitchFamily="34" charset="0"/>
                              <a:cs typeface="Arial" panose="020B0604020202020204" pitchFamily="34" charset="0"/>
                            </a:rPr>
                            <a:t>3.2</a:t>
                          </a:r>
                        </a:p>
                      </a:txBody>
                      <a:tcPr/>
                    </a:tc>
                    <a:extLst>
                      <a:ext uri="{0D108BD9-81ED-4DB2-BD59-A6C34878D82A}">
                        <a16:rowId xmlns:a16="http://schemas.microsoft.com/office/drawing/2014/main" val="1939501055"/>
                      </a:ext>
                    </a:extLst>
                  </a:tr>
                  <a:tr h="268742">
                    <a:tc>
                      <a:txBody>
                        <a:bodyPr/>
                        <a:lstStyle/>
                        <a:p>
                          <a:r>
                            <a:rPr lang="en-US" sz="1000">
                              <a:latin typeface="Arial" panose="020B0604020202020204" pitchFamily="34" charset="0"/>
                              <a:cs typeface="Arial" panose="020B0604020202020204" pitchFamily="34" charset="0"/>
                            </a:rPr>
                            <a:t>High</a:t>
                          </a:r>
                        </a:p>
                      </a:txBody>
                      <a:tcPr/>
                    </a:tc>
                    <a:tc>
                      <a:txBody>
                        <a:bodyPr/>
                        <a:lstStyle/>
                        <a:p>
                          <a:r>
                            <a:rPr lang="en-US" sz="1000">
                              <a:latin typeface="Arial" panose="020B0604020202020204" pitchFamily="34" charset="0"/>
                              <a:cs typeface="Arial" panose="020B0604020202020204" pitchFamily="34" charset="0"/>
                            </a:rPr>
                            <a:t>&gt;4-</a:t>
                          </a:r>
                          <a14:m>
                            <m:oMath xmlns:m="http://schemas.openxmlformats.org/officeDocument/2006/math">
                              <m:r>
                                <a:rPr lang="en-US" sz="1000" i="1" smtClean="0">
                                  <a:latin typeface="Cambria Math" panose="02040503050406030204" pitchFamily="18" charset="0"/>
                                  <a:ea typeface="Cambria Math" panose="02040503050406030204" pitchFamily="18" charset="0"/>
                                </a:rPr>
                                <m:t>≤</m:t>
                              </m:r>
                            </m:oMath>
                          </a14:m>
                          <a:r>
                            <a:rPr lang="en-US" sz="1000">
                              <a:latin typeface="Arial" panose="020B0604020202020204" pitchFamily="34" charset="0"/>
                              <a:cs typeface="Arial" panose="020B0604020202020204" pitchFamily="34" charset="0"/>
                            </a:rPr>
                            <a:t>6.0</a:t>
                          </a:r>
                        </a:p>
                      </a:txBody>
                      <a:tcPr/>
                    </a:tc>
                    <a:tc>
                      <a:txBody>
                        <a:bodyPr/>
                        <a:lstStyle/>
                        <a:p>
                          <a:r>
                            <a:rPr lang="en-US" sz="1000">
                              <a:latin typeface="Arial" panose="020B0604020202020204" pitchFamily="34" charset="0"/>
                              <a:cs typeface="Arial" panose="020B0604020202020204" pitchFamily="34" charset="0"/>
                            </a:rPr>
                            <a:t>1.6</a:t>
                          </a:r>
                        </a:p>
                      </a:txBody>
                      <a:tcPr/>
                    </a:tc>
                    <a:tc>
                      <a:txBody>
                        <a:bodyPr/>
                        <a:lstStyle/>
                        <a:p>
                          <a:r>
                            <a:rPr lang="en-US" sz="1000">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1919301952"/>
                      </a:ext>
                    </a:extLst>
                  </a:tr>
                  <a:tr h="268742">
                    <a:tc>
                      <a:txBody>
                        <a:bodyPr/>
                        <a:lstStyle/>
                        <a:p>
                          <a:r>
                            <a:rPr lang="en-US" sz="1000">
                              <a:latin typeface="Arial" panose="020B0604020202020204" pitchFamily="34" charset="0"/>
                              <a:cs typeface="Arial" panose="020B0604020202020204" pitchFamily="34" charset="0"/>
                            </a:rPr>
                            <a:t>Very high</a:t>
                          </a:r>
                        </a:p>
                      </a:txBody>
                      <a:tcPr/>
                    </a:tc>
                    <a:tc>
                      <a:txBody>
                        <a:bodyPr/>
                        <a:lstStyle/>
                        <a:p>
                          <a:r>
                            <a:rPr lang="en-US" sz="1000">
                              <a:latin typeface="Arial" panose="020B0604020202020204" pitchFamily="34" charset="0"/>
                              <a:cs typeface="Arial" panose="020B0604020202020204" pitchFamily="34" charset="0"/>
                            </a:rPr>
                            <a:t>&gt;6.0</a:t>
                          </a:r>
                        </a:p>
                      </a:txBody>
                      <a:tcPr/>
                    </a:tc>
                    <a:tc>
                      <a:txBody>
                        <a:bodyPr/>
                        <a:lstStyle/>
                        <a:p>
                          <a:r>
                            <a:rPr lang="en-US" sz="1000">
                              <a:latin typeface="Arial" panose="020B0604020202020204" pitchFamily="34" charset="0"/>
                              <a:cs typeface="Arial" panose="020B0604020202020204" pitchFamily="34" charset="0"/>
                            </a:rPr>
                            <a:t>0.8</a:t>
                          </a:r>
                        </a:p>
                      </a:txBody>
                      <a:tcPr/>
                    </a:tc>
                    <a:tc>
                      <a:txBody>
                        <a:bodyPr/>
                        <a:lstStyle/>
                        <a:p>
                          <a:r>
                            <a:rPr lang="en-US" sz="1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292081846"/>
                      </a:ext>
                    </a:extLst>
                  </a:tr>
                </a:tbl>
              </a:graphicData>
            </a:graphic>
          </p:graphicFrame>
        </mc:Choice>
        <mc:Fallback xmlns="">
          <p:graphicFrame>
            <p:nvGraphicFramePr>
              <p:cNvPr id="6" name="Table 6">
                <a:extLst>
                  <a:ext uri="{FF2B5EF4-FFF2-40B4-BE49-F238E27FC236}">
                    <a16:creationId xmlns:a16="http://schemas.microsoft.com/office/drawing/2014/main" id="{A148F6FE-523A-0B41-A199-6D44F25C12A6}"/>
                  </a:ext>
                </a:extLst>
              </p:cNvPr>
              <p:cNvGraphicFramePr>
                <a:graphicFrameLocks noGrp="1"/>
              </p:cNvGraphicFramePr>
              <p:nvPr/>
            </p:nvGraphicFramePr>
            <p:xfrm>
              <a:off x="4572000" y="3558014"/>
              <a:ext cx="4014952" cy="2044750"/>
            </p:xfrm>
            <a:graphic>
              <a:graphicData uri="http://schemas.openxmlformats.org/drawingml/2006/table">
                <a:tbl>
                  <a:tblPr firstRow="1" bandRow="1">
                    <a:tableStyleId>{5C22544A-7EE6-4342-B048-85BDC9FD1C3A}</a:tableStyleId>
                  </a:tblPr>
                  <a:tblGrid>
                    <a:gridCol w="1003738">
                      <a:extLst>
                        <a:ext uri="{9D8B030D-6E8A-4147-A177-3AD203B41FA5}">
                          <a16:colId xmlns:a16="http://schemas.microsoft.com/office/drawing/2014/main" val="4240046257"/>
                        </a:ext>
                      </a:extLst>
                    </a:gridCol>
                    <a:gridCol w="1003738">
                      <a:extLst>
                        <a:ext uri="{9D8B030D-6E8A-4147-A177-3AD203B41FA5}">
                          <a16:colId xmlns:a16="http://schemas.microsoft.com/office/drawing/2014/main" val="628814535"/>
                        </a:ext>
                      </a:extLst>
                    </a:gridCol>
                    <a:gridCol w="1003738">
                      <a:extLst>
                        <a:ext uri="{9D8B030D-6E8A-4147-A177-3AD203B41FA5}">
                          <a16:colId xmlns:a16="http://schemas.microsoft.com/office/drawing/2014/main" val="207828747"/>
                        </a:ext>
                      </a:extLst>
                    </a:gridCol>
                    <a:gridCol w="1003738">
                      <a:extLst>
                        <a:ext uri="{9D8B030D-6E8A-4147-A177-3AD203B41FA5}">
                          <a16:colId xmlns:a16="http://schemas.microsoft.com/office/drawing/2014/main" val="737913980"/>
                        </a:ext>
                      </a:extLst>
                    </a:gridCol>
                  </a:tblGrid>
                  <a:tr h="701040">
                    <a:tc>
                      <a:txBody>
                        <a:bodyPr/>
                        <a:lstStyle/>
                        <a:p>
                          <a:r>
                            <a:rPr lang="en-US" sz="1000">
                              <a:latin typeface="Arial" panose="020B0604020202020204" pitchFamily="34" charset="0"/>
                              <a:cs typeface="Arial" panose="020B0604020202020204" pitchFamily="34" charset="0"/>
                            </a:rPr>
                            <a:t>IPSS_R; Risk category</a:t>
                          </a:r>
                        </a:p>
                      </a:txBody>
                      <a:tcPr/>
                    </a:tc>
                    <a:tc>
                      <a:txBody>
                        <a:bodyPr/>
                        <a:lstStyle/>
                        <a:p>
                          <a:r>
                            <a:rPr lang="en-US" sz="1000">
                              <a:latin typeface="Arial" panose="020B0604020202020204" pitchFamily="34" charset="0"/>
                              <a:cs typeface="Arial" panose="020B0604020202020204" pitchFamily="34" charset="0"/>
                            </a:rPr>
                            <a:t>Overall score</a:t>
                          </a:r>
                        </a:p>
                      </a:txBody>
                      <a:tcPr/>
                    </a:tc>
                    <a:tc>
                      <a:txBody>
                        <a:bodyPr/>
                        <a:lstStyle/>
                        <a:p>
                          <a:r>
                            <a:rPr lang="en-US" sz="1000">
                              <a:latin typeface="Arial" panose="020B0604020202020204" pitchFamily="34" charset="0"/>
                              <a:cs typeface="Arial" panose="020B0604020202020204" pitchFamily="34" charset="0"/>
                            </a:rPr>
                            <a:t>Median survival in the absence of therapy</a:t>
                          </a:r>
                        </a:p>
                      </a:txBody>
                      <a:tcPr/>
                    </a:tc>
                    <a:tc>
                      <a:txBody>
                        <a:bodyPr/>
                        <a:lstStyle/>
                        <a:p>
                          <a:r>
                            <a:rPr lang="en-US" sz="1000">
                              <a:latin typeface="Arial" panose="020B0604020202020204" pitchFamily="34" charset="0"/>
                              <a:cs typeface="Arial" panose="020B0604020202020204" pitchFamily="34" charset="0"/>
                            </a:rPr>
                            <a:t>25% progression risk to AML</a:t>
                          </a:r>
                        </a:p>
                      </a:txBody>
                      <a:tcPr/>
                    </a:tc>
                    <a:extLst>
                      <a:ext uri="{0D108BD9-81ED-4DB2-BD59-A6C34878D82A}">
                        <a16:rowId xmlns:a16="http://schemas.microsoft.com/office/drawing/2014/main" val="1068831216"/>
                      </a:ext>
                    </a:extLst>
                  </a:tr>
                  <a:tr h="268742">
                    <a:tc>
                      <a:txBody>
                        <a:bodyPr/>
                        <a:lstStyle/>
                        <a:p>
                          <a:r>
                            <a:rPr lang="en-US" sz="1000">
                              <a:latin typeface="Arial" panose="020B0604020202020204" pitchFamily="34" charset="0"/>
                              <a:cs typeface="Arial" panose="020B0604020202020204" pitchFamily="34" charset="0"/>
                            </a:rPr>
                            <a:t>Very low</a:t>
                          </a:r>
                        </a:p>
                      </a:txBody>
                      <a:tcPr/>
                    </a:tc>
                    <a:tc>
                      <a:txBody>
                        <a:bodyPr/>
                        <a:lstStyle/>
                        <a:p>
                          <a:endParaRPr lang="en-US"/>
                        </a:p>
                      </a:txBody>
                      <a:tcPr>
                        <a:blipFill>
                          <a:blip r:embed="rId4"/>
                          <a:stretch>
                            <a:fillRect l="-101212" t="-265909" r="-201818" b="-406818"/>
                          </a:stretch>
                        </a:blipFill>
                      </a:tcPr>
                    </a:tc>
                    <a:tc>
                      <a:txBody>
                        <a:bodyPr/>
                        <a:lstStyle/>
                        <a:p>
                          <a:r>
                            <a:rPr lang="en-US" sz="1000">
                              <a:latin typeface="Arial" panose="020B0604020202020204" pitchFamily="34" charset="0"/>
                              <a:cs typeface="Arial" panose="020B0604020202020204" pitchFamily="34" charset="0"/>
                            </a:rPr>
                            <a:t>8.8</a:t>
                          </a:r>
                        </a:p>
                      </a:txBody>
                      <a:tcPr/>
                    </a:tc>
                    <a:tc>
                      <a:txBody>
                        <a:bodyPr/>
                        <a:lstStyle/>
                        <a:p>
                          <a:r>
                            <a:rPr lang="en-US" sz="1000">
                              <a:latin typeface="Arial" panose="020B0604020202020204" pitchFamily="34" charset="0"/>
                              <a:cs typeface="Arial" panose="020B0604020202020204" pitchFamily="34" charset="0"/>
                            </a:rPr>
                            <a:t>NR</a:t>
                          </a:r>
                        </a:p>
                      </a:txBody>
                      <a:tcPr/>
                    </a:tc>
                    <a:extLst>
                      <a:ext uri="{0D108BD9-81ED-4DB2-BD59-A6C34878D82A}">
                        <a16:rowId xmlns:a16="http://schemas.microsoft.com/office/drawing/2014/main" val="3555544007"/>
                      </a:ext>
                    </a:extLst>
                  </a:tr>
                  <a:tr h="268742">
                    <a:tc>
                      <a:txBody>
                        <a:bodyPr/>
                        <a:lstStyle/>
                        <a:p>
                          <a:r>
                            <a:rPr lang="en-US" sz="1000">
                              <a:latin typeface="Arial" panose="020B0604020202020204" pitchFamily="34" charset="0"/>
                              <a:cs typeface="Arial" panose="020B0604020202020204" pitchFamily="34" charset="0"/>
                            </a:rPr>
                            <a:t>Low</a:t>
                          </a:r>
                        </a:p>
                      </a:txBody>
                      <a:tcPr/>
                    </a:tc>
                    <a:tc>
                      <a:txBody>
                        <a:bodyPr/>
                        <a:lstStyle/>
                        <a:p>
                          <a:endParaRPr lang="en-US"/>
                        </a:p>
                      </a:txBody>
                      <a:tcPr>
                        <a:blipFill>
                          <a:blip r:embed="rId4"/>
                          <a:stretch>
                            <a:fillRect l="-101212" t="-365909" r="-201818" b="-306818"/>
                          </a:stretch>
                        </a:blipFill>
                      </a:tcPr>
                    </a:tc>
                    <a:tc>
                      <a:txBody>
                        <a:bodyPr/>
                        <a:lstStyle/>
                        <a:p>
                          <a:r>
                            <a:rPr lang="en-US" sz="1000">
                              <a:latin typeface="Arial" panose="020B0604020202020204" pitchFamily="34" charset="0"/>
                              <a:cs typeface="Arial" panose="020B0604020202020204" pitchFamily="34" charset="0"/>
                            </a:rPr>
                            <a:t>5.3</a:t>
                          </a:r>
                        </a:p>
                      </a:txBody>
                      <a:tcPr/>
                    </a:tc>
                    <a:tc>
                      <a:txBody>
                        <a:bodyPr/>
                        <a:lstStyle/>
                        <a:p>
                          <a:r>
                            <a:rPr lang="en-US" sz="1000">
                              <a:latin typeface="Arial" panose="020B0604020202020204" pitchFamily="34" charset="0"/>
                              <a:cs typeface="Arial" panose="020B0604020202020204" pitchFamily="34" charset="0"/>
                            </a:rPr>
                            <a:t>10.8</a:t>
                          </a:r>
                        </a:p>
                      </a:txBody>
                      <a:tcPr/>
                    </a:tc>
                    <a:extLst>
                      <a:ext uri="{0D108BD9-81ED-4DB2-BD59-A6C34878D82A}">
                        <a16:rowId xmlns:a16="http://schemas.microsoft.com/office/drawing/2014/main" val="1347053083"/>
                      </a:ext>
                    </a:extLst>
                  </a:tr>
                  <a:tr h="268742">
                    <a:tc>
                      <a:txBody>
                        <a:bodyPr/>
                        <a:lstStyle/>
                        <a:p>
                          <a:r>
                            <a:rPr lang="en-US" sz="1000">
                              <a:latin typeface="Arial" panose="020B0604020202020204" pitchFamily="34" charset="0"/>
                              <a:cs typeface="Arial" panose="020B0604020202020204" pitchFamily="34" charset="0"/>
                            </a:rPr>
                            <a:t>INT</a:t>
                          </a:r>
                        </a:p>
                      </a:txBody>
                      <a:tcPr/>
                    </a:tc>
                    <a:tc>
                      <a:txBody>
                        <a:bodyPr/>
                        <a:lstStyle/>
                        <a:p>
                          <a:endParaRPr lang="en-US"/>
                        </a:p>
                      </a:txBody>
                      <a:tcPr>
                        <a:blipFill>
                          <a:blip r:embed="rId4"/>
                          <a:stretch>
                            <a:fillRect l="-101212" t="-465909" r="-201818" b="-206818"/>
                          </a:stretch>
                        </a:blipFill>
                      </a:tcPr>
                    </a:tc>
                    <a:tc>
                      <a:txBody>
                        <a:bodyPr/>
                        <a:lstStyle/>
                        <a:p>
                          <a:r>
                            <a:rPr lang="en-US" sz="1000">
                              <a:latin typeface="Arial" panose="020B0604020202020204" pitchFamily="34" charset="0"/>
                              <a:cs typeface="Arial" panose="020B0604020202020204" pitchFamily="34" charset="0"/>
                            </a:rPr>
                            <a:t>3</a:t>
                          </a:r>
                        </a:p>
                      </a:txBody>
                      <a:tcPr/>
                    </a:tc>
                    <a:tc>
                      <a:txBody>
                        <a:bodyPr/>
                        <a:lstStyle/>
                        <a:p>
                          <a:r>
                            <a:rPr lang="en-US" sz="1000">
                              <a:latin typeface="Arial" panose="020B0604020202020204" pitchFamily="34" charset="0"/>
                              <a:cs typeface="Arial" panose="020B0604020202020204" pitchFamily="34" charset="0"/>
                            </a:rPr>
                            <a:t>3.2</a:t>
                          </a:r>
                        </a:p>
                      </a:txBody>
                      <a:tcPr/>
                    </a:tc>
                    <a:extLst>
                      <a:ext uri="{0D108BD9-81ED-4DB2-BD59-A6C34878D82A}">
                        <a16:rowId xmlns:a16="http://schemas.microsoft.com/office/drawing/2014/main" val="1939501055"/>
                      </a:ext>
                    </a:extLst>
                  </a:tr>
                  <a:tr h="268742">
                    <a:tc>
                      <a:txBody>
                        <a:bodyPr/>
                        <a:lstStyle/>
                        <a:p>
                          <a:r>
                            <a:rPr lang="en-US" sz="1000">
                              <a:latin typeface="Arial" panose="020B0604020202020204" pitchFamily="34" charset="0"/>
                              <a:cs typeface="Arial" panose="020B0604020202020204" pitchFamily="34" charset="0"/>
                            </a:rPr>
                            <a:t>High</a:t>
                          </a:r>
                        </a:p>
                      </a:txBody>
                      <a:tcPr/>
                    </a:tc>
                    <a:tc>
                      <a:txBody>
                        <a:bodyPr/>
                        <a:lstStyle/>
                        <a:p>
                          <a:endParaRPr lang="en-US"/>
                        </a:p>
                      </a:txBody>
                      <a:tcPr>
                        <a:blipFill>
                          <a:blip r:embed="rId4"/>
                          <a:stretch>
                            <a:fillRect l="-101212" t="-553333" r="-201818" b="-102222"/>
                          </a:stretch>
                        </a:blipFill>
                      </a:tcPr>
                    </a:tc>
                    <a:tc>
                      <a:txBody>
                        <a:bodyPr/>
                        <a:lstStyle/>
                        <a:p>
                          <a:r>
                            <a:rPr lang="en-US" sz="1000">
                              <a:latin typeface="Arial" panose="020B0604020202020204" pitchFamily="34" charset="0"/>
                              <a:cs typeface="Arial" panose="020B0604020202020204" pitchFamily="34" charset="0"/>
                            </a:rPr>
                            <a:t>1.6</a:t>
                          </a:r>
                        </a:p>
                      </a:txBody>
                      <a:tcPr/>
                    </a:tc>
                    <a:tc>
                      <a:txBody>
                        <a:bodyPr/>
                        <a:lstStyle/>
                        <a:p>
                          <a:r>
                            <a:rPr lang="en-US" sz="1000">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1919301952"/>
                      </a:ext>
                    </a:extLst>
                  </a:tr>
                  <a:tr h="268742">
                    <a:tc>
                      <a:txBody>
                        <a:bodyPr/>
                        <a:lstStyle/>
                        <a:p>
                          <a:r>
                            <a:rPr lang="en-US" sz="1000">
                              <a:latin typeface="Arial" panose="020B0604020202020204" pitchFamily="34" charset="0"/>
                              <a:cs typeface="Arial" panose="020B0604020202020204" pitchFamily="34" charset="0"/>
                            </a:rPr>
                            <a:t>Very high</a:t>
                          </a:r>
                        </a:p>
                      </a:txBody>
                      <a:tcPr/>
                    </a:tc>
                    <a:tc>
                      <a:txBody>
                        <a:bodyPr/>
                        <a:lstStyle/>
                        <a:p>
                          <a:r>
                            <a:rPr lang="en-US" sz="1000">
                              <a:latin typeface="Arial" panose="020B0604020202020204" pitchFamily="34" charset="0"/>
                              <a:cs typeface="Arial" panose="020B0604020202020204" pitchFamily="34" charset="0"/>
                            </a:rPr>
                            <a:t>&gt;6.0</a:t>
                          </a:r>
                        </a:p>
                      </a:txBody>
                      <a:tcPr/>
                    </a:tc>
                    <a:tc>
                      <a:txBody>
                        <a:bodyPr/>
                        <a:lstStyle/>
                        <a:p>
                          <a:r>
                            <a:rPr lang="en-US" sz="1000">
                              <a:latin typeface="Arial" panose="020B0604020202020204" pitchFamily="34" charset="0"/>
                              <a:cs typeface="Arial" panose="020B0604020202020204" pitchFamily="34" charset="0"/>
                            </a:rPr>
                            <a:t>0.8</a:t>
                          </a:r>
                        </a:p>
                      </a:txBody>
                      <a:tcPr/>
                    </a:tc>
                    <a:tc>
                      <a:txBody>
                        <a:bodyPr/>
                        <a:lstStyle/>
                        <a:p>
                          <a:r>
                            <a:rPr lang="en-US" sz="1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292081846"/>
                      </a:ext>
                    </a:extLst>
                  </a:tr>
                </a:tbl>
              </a:graphicData>
            </a:graphic>
          </p:graphicFrame>
        </mc:Fallback>
      </mc:AlternateContent>
      <mc:AlternateContent xmlns:mc="http://schemas.openxmlformats.org/markup-compatibility/2006" xmlns:a14="http://schemas.microsoft.com/office/drawing/2010/main">
        <mc:Choice Requires="a14">
          <p:sp>
            <p:nvSpPr>
              <p:cNvPr id="11" name="Text Placeholder 10">
                <a:extLst>
                  <a:ext uri="{FF2B5EF4-FFF2-40B4-BE49-F238E27FC236}">
                    <a16:creationId xmlns:a16="http://schemas.microsoft.com/office/drawing/2014/main" id="{040EA6A0-81B7-AC47-8C59-0A2DB3C8B7ED}"/>
                  </a:ext>
                </a:extLst>
              </p:cNvPr>
              <p:cNvSpPr>
                <a:spLocks noGrp="1"/>
              </p:cNvSpPr>
              <p:nvPr>
                <p:ph type="body" idx="14"/>
              </p:nvPr>
            </p:nvSpPr>
            <p:spPr>
              <a:xfrm>
                <a:off x="4685401" y="5743549"/>
                <a:ext cx="3373823" cy="821233"/>
              </a:xfrm>
            </p:spPr>
            <p:txBody>
              <a:bodyPr>
                <a:noAutofit/>
              </a:bodyPr>
              <a:lstStyle/>
              <a:p>
                <a:r>
                  <a:rPr lang="en-US" sz="1000"/>
                  <a:t>Cytogenetics: Very good=-Y, del(11q); Good: normal, del(5q), del(12p), del(20q), double including del(5q); Intermediate=del(7q), +8, +19, </a:t>
                </a:r>
                <a:r>
                  <a:rPr lang="en-US" sz="1000" err="1"/>
                  <a:t>i</a:t>
                </a:r>
                <a:r>
                  <a:rPr lang="en-US" sz="1000"/>
                  <a:t>(17q), any other single of double clones; Poor=-7, inv(3)/t(3q)/del(3q), double including -7/del(7q), complex:</a:t>
                </a:r>
                <a:r>
                  <a:rPr lang="en-US" sz="1000">
                    <a:ea typeface="Cambria Math" panose="02040503050406030204" pitchFamily="18" charset="0"/>
                  </a:rPr>
                  <a:t> </a:t>
                </a:r>
                <a14:m>
                  <m:oMath xmlns:m="http://schemas.openxmlformats.org/officeDocument/2006/math">
                    <m:r>
                      <a:rPr lang="en-US" sz="1000" i="1">
                        <a:latin typeface="Cambria Math" panose="02040503050406030204" pitchFamily="18" charset="0"/>
                        <a:ea typeface="Cambria Math" panose="02040503050406030204" pitchFamily="18" charset="0"/>
                      </a:rPr>
                      <m:t>≤</m:t>
                    </m:r>
                  </m:oMath>
                </a14:m>
                <a:r>
                  <a:rPr lang="en-US" sz="1000"/>
                  <a:t>3 abnormalities; Very complex=&gt;3 abnormalities.</a:t>
                </a:r>
              </a:p>
            </p:txBody>
          </p:sp>
        </mc:Choice>
        <mc:Fallback xmlns="">
          <p:sp>
            <p:nvSpPr>
              <p:cNvPr id="11" name="Text Placeholder 10">
                <a:extLst>
                  <a:ext uri="{FF2B5EF4-FFF2-40B4-BE49-F238E27FC236}">
                    <a16:creationId xmlns:a16="http://schemas.microsoft.com/office/drawing/2014/main" id="{040EA6A0-81B7-AC47-8C59-0A2DB3C8B7ED}"/>
                  </a:ext>
                </a:extLst>
              </p:cNvPr>
              <p:cNvSpPr>
                <a:spLocks noGrp="1" noRot="1" noChangeAspect="1" noMove="1" noResize="1" noEditPoints="1" noAdjustHandles="1" noChangeArrowheads="1" noChangeShapeType="1" noTextEdit="1"/>
              </p:cNvSpPr>
              <p:nvPr>
                <p:ph type="body" idx="14"/>
              </p:nvPr>
            </p:nvSpPr>
            <p:spPr>
              <a:xfrm>
                <a:off x="4685401" y="5743549"/>
                <a:ext cx="3373823" cy="821233"/>
              </a:xfrm>
              <a:blipFill>
                <a:blip r:embed="rId5"/>
                <a:stretch>
                  <a:fillRect t="-1481"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Placeholder 9">
                <a:extLst>
                  <a:ext uri="{FF2B5EF4-FFF2-40B4-BE49-F238E27FC236}">
                    <a16:creationId xmlns:a16="http://schemas.microsoft.com/office/drawing/2014/main" id="{9A049E08-5A18-BE4D-B876-5CBA60A49495}"/>
                  </a:ext>
                </a:extLst>
              </p:cNvPr>
              <p:cNvSpPr>
                <a:spLocks noGrp="1"/>
              </p:cNvSpPr>
              <p:nvPr>
                <p:ph type="body" idx="1"/>
              </p:nvPr>
            </p:nvSpPr>
            <p:spPr>
              <a:xfrm>
                <a:off x="769587" y="4851562"/>
                <a:ext cx="3465137" cy="1502404"/>
              </a:xfrm>
            </p:spPr>
            <p:txBody>
              <a:bodyPr>
                <a:normAutofit/>
              </a:bodyPr>
              <a:lstStyle/>
              <a:p>
                <a:r>
                  <a:rPr lang="en-US" sz="1200">
                    <a:latin typeface="Arial" panose="020B0604020202020204" pitchFamily="34" charset="0"/>
                    <a:cs typeface="Arial" panose="020B0604020202020204" pitchFamily="34" charset="0"/>
                  </a:rPr>
                  <a:t>Cytogenetics: Good=normal, -Y alone, del(5q) alone, del (20q) alone, poor=complex</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a:latin typeface="Arial" panose="020B0604020202020204" pitchFamily="34" charset="0"/>
                    <a:cs typeface="Arial" panose="020B0604020202020204" pitchFamily="34" charset="0"/>
                  </a:rPr>
                  <a:t>3 abnormalities) or chromosome 7 anomalies; Intermediate=other abnormalities [excludes t(8;21); inv(16); t(15;17)]</a:t>
                </a:r>
              </a:p>
              <a:p>
                <a:r>
                  <a:rPr lang="en-US" sz="1200">
                    <a:latin typeface="Arial" panose="020B0604020202020204" pitchFamily="34" charset="0"/>
                    <a:cs typeface="Arial" panose="020B0604020202020204" pitchFamily="34" charset="0"/>
                  </a:rPr>
                  <a:t>Cytopenia: ANC&lt;800/</a:t>
                </a:r>
                <a:r>
                  <a:rPr lang="en-US" sz="1200" err="1">
                    <a:latin typeface="Arial" panose="020B0604020202020204" pitchFamily="34" charset="0"/>
                    <a:cs typeface="Arial" panose="020B0604020202020204" pitchFamily="34" charset="0"/>
                  </a:rPr>
                  <a:t>mcL</a:t>
                </a:r>
                <a:r>
                  <a:rPr lang="en-US" sz="1200">
                    <a:latin typeface="Arial" panose="020B0604020202020204" pitchFamily="34" charset="0"/>
                    <a:cs typeface="Arial" panose="020B0604020202020204" pitchFamily="34" charset="0"/>
                  </a:rPr>
                  <a:t>, Platelets &lt;100,000/</a:t>
                </a:r>
                <a:r>
                  <a:rPr lang="en-US" sz="1200" err="1">
                    <a:latin typeface="Arial" panose="020B0604020202020204" pitchFamily="34" charset="0"/>
                    <a:cs typeface="Arial" panose="020B0604020202020204" pitchFamily="34" charset="0"/>
                  </a:rPr>
                  <a:t>mcL</a:t>
                </a:r>
                <a:r>
                  <a:rPr lang="en-US" sz="1200">
                    <a:latin typeface="Arial" panose="020B0604020202020204" pitchFamily="34" charset="0"/>
                    <a:cs typeface="Arial" panose="020B0604020202020204" pitchFamily="34" charset="0"/>
                  </a:rPr>
                  <a:t>, Hb &lt;10 g/dL. </a:t>
                </a:r>
              </a:p>
            </p:txBody>
          </p:sp>
        </mc:Choice>
        <mc:Fallback xmlns="">
          <p:sp>
            <p:nvSpPr>
              <p:cNvPr id="10" name="Text Placeholder 9">
                <a:extLst>
                  <a:ext uri="{FF2B5EF4-FFF2-40B4-BE49-F238E27FC236}">
                    <a16:creationId xmlns:a16="http://schemas.microsoft.com/office/drawing/2014/main" id="{9A049E08-5A18-BE4D-B876-5CBA60A49495}"/>
                  </a:ext>
                </a:extLst>
              </p:cNvPr>
              <p:cNvSpPr>
                <a:spLocks noGrp="1" noRot="1" noChangeAspect="1" noMove="1" noResize="1" noEditPoints="1" noAdjustHandles="1" noChangeArrowheads="1" noChangeShapeType="1" noTextEdit="1"/>
              </p:cNvSpPr>
              <p:nvPr>
                <p:ph type="body" idx="1"/>
              </p:nvPr>
            </p:nvSpPr>
            <p:spPr>
              <a:xfrm>
                <a:off x="769587" y="4851562"/>
                <a:ext cx="3465137" cy="1502404"/>
              </a:xfrm>
              <a:blipFill>
                <a:blip r:embed="rId6"/>
                <a:stretch>
                  <a:fillRect t="-203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E572E20-6238-1C49-B0CC-8C3D4C57B1DF}"/>
              </a:ext>
            </a:extLst>
          </p:cNvPr>
          <p:cNvSpPr txBox="1"/>
          <p:nvPr/>
        </p:nvSpPr>
        <p:spPr>
          <a:xfrm>
            <a:off x="673769" y="6353966"/>
            <a:ext cx="2792752" cy="400110"/>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Greenberg P </a:t>
            </a:r>
            <a:r>
              <a:rPr lang="en-US" sz="1000" err="1">
                <a:latin typeface="Arial" panose="020B0604020202020204" pitchFamily="34" charset="0"/>
                <a:cs typeface="Arial" panose="020B0604020202020204" pitchFamily="34" charset="0"/>
              </a:rPr>
              <a:t>etal</a:t>
            </a:r>
            <a:r>
              <a:rPr lang="en-US" sz="1000">
                <a:latin typeface="Arial" panose="020B0604020202020204" pitchFamily="34" charset="0"/>
                <a:cs typeface="Arial" panose="020B0604020202020204" pitchFamily="34" charset="0"/>
              </a:rPr>
              <a:t>, Blood 1997; 89:2079-2088</a:t>
            </a:r>
          </a:p>
          <a:p>
            <a:r>
              <a:rPr lang="en-US" sz="1000">
                <a:latin typeface="Arial" panose="020B0604020202020204" pitchFamily="34" charset="0"/>
                <a:cs typeface="Arial" panose="020B0604020202020204" pitchFamily="34" charset="0"/>
              </a:rPr>
              <a:t>Greenberg P </a:t>
            </a:r>
            <a:r>
              <a:rPr lang="en-US" sz="1000" err="1">
                <a:latin typeface="Arial" panose="020B0604020202020204" pitchFamily="34" charset="0"/>
                <a:cs typeface="Arial" panose="020B0604020202020204" pitchFamily="34" charset="0"/>
              </a:rPr>
              <a:t>etal</a:t>
            </a:r>
            <a:r>
              <a:rPr lang="en-US" sz="1000">
                <a:latin typeface="Arial" panose="020B0604020202020204" pitchFamily="34" charset="0"/>
                <a:cs typeface="Arial" panose="020B0604020202020204" pitchFamily="34" charset="0"/>
              </a:rPr>
              <a:t>, Blood 2012; 120:2454-2465</a:t>
            </a:r>
          </a:p>
        </p:txBody>
      </p:sp>
      <p:sp>
        <p:nvSpPr>
          <p:cNvPr id="14" name="TextBox 13">
            <a:extLst>
              <a:ext uri="{FF2B5EF4-FFF2-40B4-BE49-F238E27FC236}">
                <a16:creationId xmlns:a16="http://schemas.microsoft.com/office/drawing/2014/main" id="{6E967598-F707-9744-B75E-A9CC19D33AF9}"/>
              </a:ext>
            </a:extLst>
          </p:cNvPr>
          <p:cNvSpPr txBox="1"/>
          <p:nvPr/>
        </p:nvSpPr>
        <p:spPr>
          <a:xfrm>
            <a:off x="2927138" y="151371"/>
            <a:ext cx="3445174" cy="584775"/>
          </a:xfrm>
          <a:prstGeom prst="rect">
            <a:avLst/>
          </a:prstGeom>
          <a:noFill/>
        </p:spPr>
        <p:txBody>
          <a:bodyPr wrap="none" rtlCol="0">
            <a:spAutoFit/>
          </a:bodyPr>
          <a:lstStyle/>
          <a:p>
            <a:r>
              <a:rPr lang="en-US" sz="3200" b="1">
                <a:solidFill>
                  <a:srgbClr val="C00000"/>
                </a:solidFill>
                <a:latin typeface="Arial" panose="020B0604020202020204" pitchFamily="34" charset="0"/>
                <a:cs typeface="Arial" panose="020B0604020202020204" pitchFamily="34" charset="0"/>
              </a:rPr>
              <a:t>IPSS and IPSS-R</a:t>
            </a:r>
          </a:p>
        </p:txBody>
      </p:sp>
    </p:spTree>
    <p:extLst>
      <p:ext uri="{BB962C8B-B14F-4D97-AF65-F5344CB8AC3E}">
        <p14:creationId xmlns:p14="http://schemas.microsoft.com/office/powerpoint/2010/main" val="3374928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07A24983-C87C-E443-A341-FEBAA255929A}"/>
              </a:ext>
            </a:extLst>
          </p:cNvPr>
          <p:cNvSpPr>
            <a:spLocks noChangeAspect="1" noChangeArrowheads="1"/>
          </p:cNvSpPr>
          <p:nvPr/>
        </p:nvSpPr>
        <p:spPr bwMode="auto">
          <a:xfrm>
            <a:off x="4926013"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076" name="Picture 4">
            <a:extLst>
              <a:ext uri="{FF2B5EF4-FFF2-40B4-BE49-F238E27FC236}">
                <a16:creationId xmlns:a16="http://schemas.microsoft.com/office/drawing/2014/main" id="{7DFD08BF-0961-CD45-B723-C553DC2B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821" y="1583076"/>
            <a:ext cx="5914357" cy="42909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AB59170D-D1C9-6F4E-80D2-9B720B8FB2F7}"/>
              </a:ext>
            </a:extLst>
          </p:cNvPr>
          <p:cNvSpPr>
            <a:spLocks noGrp="1"/>
          </p:cNvSpPr>
          <p:nvPr>
            <p:ph type="title"/>
          </p:nvPr>
        </p:nvSpPr>
        <p:spPr>
          <a:xfrm>
            <a:off x="3147838" y="330200"/>
            <a:ext cx="3814435" cy="663994"/>
          </a:xfrm>
        </p:spPr>
        <p:txBody>
          <a:bodyPr/>
          <a:lstStyle/>
          <a:p>
            <a:r>
              <a:rPr lang="en-US"/>
              <a:t>IPSS-R</a:t>
            </a:r>
          </a:p>
        </p:txBody>
      </p:sp>
      <p:sp>
        <p:nvSpPr>
          <p:cNvPr id="4" name="TextBox 3">
            <a:extLst>
              <a:ext uri="{FF2B5EF4-FFF2-40B4-BE49-F238E27FC236}">
                <a16:creationId xmlns:a16="http://schemas.microsoft.com/office/drawing/2014/main" id="{FC553FDA-9672-3B4D-9EFA-ED37B37ABB15}"/>
              </a:ext>
            </a:extLst>
          </p:cNvPr>
          <p:cNvSpPr txBox="1"/>
          <p:nvPr/>
        </p:nvSpPr>
        <p:spPr>
          <a:xfrm>
            <a:off x="818148" y="6416236"/>
            <a:ext cx="2975495" cy="276999"/>
          </a:xfrm>
          <a:prstGeom prst="rect">
            <a:avLst/>
          </a:prstGeom>
          <a:noFill/>
        </p:spPr>
        <p:txBody>
          <a:bodyPr wrap="none" rtlCol="0">
            <a:spAutoFit/>
          </a:bodyPr>
          <a:lstStyle/>
          <a:p>
            <a:r>
              <a:rPr lang="en-US" sz="1200" err="1">
                <a:latin typeface="Arial" panose="020B0604020202020204" pitchFamily="34" charset="0"/>
                <a:cs typeface="Arial" panose="020B0604020202020204" pitchFamily="34" charset="0"/>
              </a:rPr>
              <a:t>Schanz</a:t>
            </a:r>
            <a:r>
              <a:rPr lang="en-US" sz="1200">
                <a:latin typeface="Arial" panose="020B0604020202020204" pitchFamily="34" charset="0"/>
                <a:cs typeface="Arial" panose="020B0604020202020204" pitchFamily="34" charset="0"/>
              </a:rPr>
              <a:t> J et al. JCO 2012;30(8):820-829.</a:t>
            </a:r>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BE10-D9DB-C549-9777-4770E58B3ED2}"/>
              </a:ext>
            </a:extLst>
          </p:cNvPr>
          <p:cNvSpPr>
            <a:spLocks noGrp="1"/>
          </p:cNvSpPr>
          <p:nvPr>
            <p:ph type="title"/>
          </p:nvPr>
        </p:nvSpPr>
        <p:spPr>
          <a:xfrm>
            <a:off x="766388" y="285749"/>
            <a:ext cx="7885545" cy="696279"/>
          </a:xfrm>
        </p:spPr>
        <p:txBody>
          <a:bodyPr/>
          <a:lstStyle/>
          <a:p>
            <a:r>
              <a:rPr lang="en-US"/>
              <a:t>Impact of mutations</a:t>
            </a:r>
          </a:p>
        </p:txBody>
      </p:sp>
      <p:pic>
        <p:nvPicPr>
          <p:cNvPr id="14338" name="Picture 2">
            <a:extLst>
              <a:ext uri="{FF2B5EF4-FFF2-40B4-BE49-F238E27FC236}">
                <a16:creationId xmlns:a16="http://schemas.microsoft.com/office/drawing/2014/main" id="{0E79F18F-33DC-8A46-8EED-D7C5C9038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271"/>
          <a:stretch/>
        </p:blipFill>
        <p:spPr bwMode="auto">
          <a:xfrm>
            <a:off x="6635750" y="1605914"/>
            <a:ext cx="2215642" cy="3874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808578-CD72-8548-A383-0D94EFDA7FBE}"/>
              </a:ext>
            </a:extLst>
          </p:cNvPr>
          <p:cNvSpPr txBox="1"/>
          <p:nvPr/>
        </p:nvSpPr>
        <p:spPr>
          <a:xfrm>
            <a:off x="676837" y="6572251"/>
            <a:ext cx="3709670" cy="261610"/>
          </a:xfrm>
          <a:prstGeom prst="rect">
            <a:avLst/>
          </a:prstGeom>
          <a:noFill/>
        </p:spPr>
        <p:txBody>
          <a:bodyPr wrap="none" rtlCol="0">
            <a:spAutoFit/>
          </a:bodyPr>
          <a:lstStyle/>
          <a:p>
            <a:r>
              <a:rPr lang="en-US" sz="1100" err="1">
                <a:latin typeface="Arial" panose="020B0604020202020204" pitchFamily="34" charset="0"/>
                <a:cs typeface="Arial" panose="020B0604020202020204" pitchFamily="34" charset="0"/>
              </a:rPr>
              <a:t>Bejar</a:t>
            </a:r>
            <a:r>
              <a:rPr lang="en-US" sz="1100">
                <a:latin typeface="Arial" panose="020B0604020202020204" pitchFamily="34" charset="0"/>
                <a:cs typeface="Arial" panose="020B0604020202020204" pitchFamily="34" charset="0"/>
              </a:rPr>
              <a:t> R </a:t>
            </a:r>
            <a:r>
              <a:rPr lang="en-US" sz="1100" err="1">
                <a:latin typeface="Arial" panose="020B0604020202020204" pitchFamily="34" charset="0"/>
                <a:cs typeface="Arial" panose="020B0604020202020204" pitchFamily="34" charset="0"/>
              </a:rPr>
              <a:t>Haematologica</a:t>
            </a:r>
            <a:r>
              <a:rPr lang="en-US" sz="1100">
                <a:latin typeface="Arial" panose="020B0604020202020204" pitchFamily="34" charset="0"/>
                <a:cs typeface="Arial" panose="020B0604020202020204" pitchFamily="34" charset="0"/>
              </a:rPr>
              <a:t> Vol. 99 No. 6 (2014): June, 2014</a:t>
            </a:r>
          </a:p>
        </p:txBody>
      </p:sp>
      <p:pic>
        <p:nvPicPr>
          <p:cNvPr id="14342" name="Picture 6">
            <a:extLst>
              <a:ext uri="{FF2B5EF4-FFF2-40B4-BE49-F238E27FC236}">
                <a16:creationId xmlns:a16="http://schemas.microsoft.com/office/drawing/2014/main" id="{D769666C-FF6E-794E-AE4B-08005BF4B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37" y="1497330"/>
            <a:ext cx="5872553" cy="409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6116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3"/>
</p:tagLst>
</file>

<file path=ppt/tags/tag10.xml><?xml version="1.0" encoding="utf-8"?>
<p:tagLst xmlns:a="http://schemas.openxmlformats.org/drawingml/2006/main" xmlns:r="http://schemas.openxmlformats.org/officeDocument/2006/relationships" xmlns:p="http://schemas.openxmlformats.org/presentationml/2006/main">
  <p:tag name="AS_UNIQUEID" val="13"/>
</p:tagLst>
</file>

<file path=ppt/tags/tag11.xml><?xml version="1.0" encoding="utf-8"?>
<p:tagLst xmlns:a="http://schemas.openxmlformats.org/drawingml/2006/main" xmlns:r="http://schemas.openxmlformats.org/officeDocument/2006/relationships" xmlns:p="http://schemas.openxmlformats.org/presentationml/2006/main">
  <p:tag name="AS_UNIQUEID" val="14"/>
</p:tagLst>
</file>

<file path=ppt/tags/tag12.xml><?xml version="1.0" encoding="utf-8"?>
<p:tagLst xmlns:a="http://schemas.openxmlformats.org/drawingml/2006/main" xmlns:r="http://schemas.openxmlformats.org/officeDocument/2006/relationships" xmlns:p="http://schemas.openxmlformats.org/presentationml/2006/main">
  <p:tag name="AS_UNIQUEID" val="15"/>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2.xml><?xml version="1.0" encoding="utf-8"?>
<p:tagLst xmlns:a="http://schemas.openxmlformats.org/drawingml/2006/main" xmlns:r="http://schemas.openxmlformats.org/officeDocument/2006/relationships" xmlns:p="http://schemas.openxmlformats.org/presentationml/2006/main">
  <p:tag name="AS_UNIQUEID" val="14"/>
</p:tagLst>
</file>

<file path=ppt/tags/tag3.xml><?xml version="1.0" encoding="utf-8"?>
<p:tagLst xmlns:a="http://schemas.openxmlformats.org/drawingml/2006/main" xmlns:r="http://schemas.openxmlformats.org/officeDocument/2006/relationships" xmlns:p="http://schemas.openxmlformats.org/presentationml/2006/main">
  <p:tag name="AS_UNIQUEID" val="15"/>
</p:tagLst>
</file>

<file path=ppt/tags/tag4.xml><?xml version="1.0" encoding="utf-8"?>
<p:tagLst xmlns:a="http://schemas.openxmlformats.org/drawingml/2006/main" xmlns:r="http://schemas.openxmlformats.org/officeDocument/2006/relationships" xmlns:p="http://schemas.openxmlformats.org/presentationml/2006/main">
  <p:tag name="AS_UNIQUEID" val="13"/>
</p:tagLst>
</file>

<file path=ppt/tags/tag5.xml><?xml version="1.0" encoding="utf-8"?>
<p:tagLst xmlns:a="http://schemas.openxmlformats.org/drawingml/2006/main" xmlns:r="http://schemas.openxmlformats.org/officeDocument/2006/relationships" xmlns:p="http://schemas.openxmlformats.org/presentationml/2006/main">
  <p:tag name="AS_UNIQUEID" val="14"/>
</p:tagLst>
</file>

<file path=ppt/tags/tag6.xml><?xml version="1.0" encoding="utf-8"?>
<p:tagLst xmlns:a="http://schemas.openxmlformats.org/drawingml/2006/main" xmlns:r="http://schemas.openxmlformats.org/officeDocument/2006/relationships" xmlns:p="http://schemas.openxmlformats.org/presentationml/2006/main">
  <p:tag name="AS_UNIQUEID" val="15"/>
</p:tagLst>
</file>

<file path=ppt/tags/tag7.xml><?xml version="1.0" encoding="utf-8"?>
<p:tagLst xmlns:a="http://schemas.openxmlformats.org/drawingml/2006/main" xmlns:r="http://schemas.openxmlformats.org/officeDocument/2006/relationships" xmlns:p="http://schemas.openxmlformats.org/presentationml/2006/main">
  <p:tag name="AS_UNIQUEID" val="13"/>
</p:tagLst>
</file>

<file path=ppt/tags/tag8.xml><?xml version="1.0" encoding="utf-8"?>
<p:tagLst xmlns:a="http://schemas.openxmlformats.org/drawingml/2006/main" xmlns:r="http://schemas.openxmlformats.org/officeDocument/2006/relationships" xmlns:p="http://schemas.openxmlformats.org/presentationml/2006/main">
  <p:tag name="AS_UNIQUEID" val="14"/>
</p:tagLst>
</file>

<file path=ppt/tags/tag9.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3C945AF9F38A48B902AE64FE7BA8A6" ma:contentTypeVersion="16" ma:contentTypeDescription="Create a new document." ma:contentTypeScope="" ma:versionID="3ba72c8859f704cafe1848554b93639d">
  <xsd:schema xmlns:xsd="http://www.w3.org/2001/XMLSchema" xmlns:xs="http://www.w3.org/2001/XMLSchema" xmlns:p="http://schemas.microsoft.com/office/2006/metadata/properties" xmlns:ns2="b06b5787-dfb8-4b46-a6d9-258ca5230387" xmlns:ns3="94c25fbe-babe-492f-b48f-7bebd984f96f" targetNamespace="http://schemas.microsoft.com/office/2006/metadata/properties" ma:root="true" ma:fieldsID="f995b80ae3aa53f8f220fa25d78289d3" ns2:_="" ns3:_="">
    <xsd:import namespace="b06b5787-dfb8-4b46-a6d9-258ca5230387"/>
    <xsd:import namespace="94c25fbe-babe-492f-b48f-7bebd984f9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6b5787-dfb8-4b46-a6d9-258ca5230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60c10ca-b4bf-483a-b548-862c4f2757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c25fbe-babe-492f-b48f-7bebd984f96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78c13bd-6c08-4b8f-993b-5f301c4b4735}" ma:internalName="TaxCatchAll" ma:showField="CatchAllData" ma:web="94c25fbe-babe-492f-b48f-7bebd984f96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778822-FDC2-4B54-8140-416370B93870}"/>
</file>

<file path=customXml/itemProps2.xml><?xml version="1.0" encoding="utf-8"?>
<ds:datastoreItem xmlns:ds="http://schemas.openxmlformats.org/officeDocument/2006/customXml" ds:itemID="{CADCA63C-CBC6-467F-8D5B-46B7C75405DD}"/>
</file>

<file path=docProps/app.xml><?xml version="1.0" encoding="utf-8"?>
<Properties xmlns="http://schemas.openxmlformats.org/officeDocument/2006/extended-properties" xmlns:vt="http://schemas.openxmlformats.org/officeDocument/2006/docPropsVTypes">
  <Template>NeMed_Presentation.thmx</Template>
  <TotalTime>0</TotalTime>
  <Words>3917</Words>
  <Application>Microsoft Macintosh PowerPoint</Application>
  <PresentationFormat>On-screen Show (4:3)</PresentationFormat>
  <Paragraphs>352</Paragraphs>
  <Slides>41</Slides>
  <Notes>21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Arial Unicode MS</vt:lpstr>
      <vt:lpstr>acumin-pro</vt:lpstr>
      <vt:lpstr>Arial</vt:lpstr>
      <vt:lpstr>Arial-BoldMT</vt:lpstr>
      <vt:lpstr>Calibri</vt:lpstr>
      <vt:lpstr>Cambria Math</vt:lpstr>
      <vt:lpstr>ElsevierGulliver</vt:lpstr>
      <vt:lpstr>Helvetica</vt:lpstr>
      <vt:lpstr>inherit</vt:lpstr>
      <vt:lpstr>Merriweather</vt:lpstr>
      <vt:lpstr>Noto Sans</vt:lpstr>
      <vt:lpstr>Open Sans</vt:lpstr>
      <vt:lpstr>OTNEJMScalaSansLF</vt:lpstr>
      <vt:lpstr>system-ui</vt:lpstr>
      <vt:lpstr>NeMed_Presentation</vt:lpstr>
      <vt:lpstr>Role of Hematopoietic Stem Cell  Transplantation in MDS and SAA</vt:lpstr>
      <vt:lpstr>DISCLOSURES</vt:lpstr>
      <vt:lpstr>Objectives</vt:lpstr>
      <vt:lpstr>Case</vt:lpstr>
      <vt:lpstr>MDS</vt:lpstr>
      <vt:lpstr>PowerPoint Presentation</vt:lpstr>
      <vt:lpstr>PowerPoint Presentation</vt:lpstr>
      <vt:lpstr>IPSS-R</vt:lpstr>
      <vt:lpstr>Impact of mutations</vt:lpstr>
      <vt:lpstr>PowerPoint Presentation</vt:lpstr>
      <vt:lpstr>IPSS-M</vt:lpstr>
      <vt:lpstr>IPSS-M</vt:lpstr>
      <vt:lpstr>Comparison of the International Prognostic Scoring System–Revised and the International Prognostic Scoring system- Molecular</vt:lpstr>
      <vt:lpstr>Number of HCTs in the US Reported to CIBMTR by Transplant Type</vt:lpstr>
      <vt:lpstr>Survival after Allogeneic HCTs for Myelodysplastic Syndromes (MDS), Using Matched Donors, Age ≥18 Years, in the US, 2009-2019</vt:lpstr>
      <vt:lpstr>Survival after Allogeneic HCTs for Myelodysplastic Syndromes (MDS), Using Mismatched Donors, Age ≥18 years, in the US, 2009-2019</vt:lpstr>
      <vt:lpstr>Trends in Survival after Allogeneic HCTs for Myelodysplastic Syndromes (MDS), Age ≥18 Years, in the US, 2001-2019</vt:lpstr>
      <vt:lpstr>Causes of Death after Matched Related Donor HCTs in the US, 2018-2019</vt:lpstr>
      <vt:lpstr>Causes of Death after Matched Unrelated Donor HCTs in the US, 2018-2019</vt:lpstr>
      <vt:lpstr>Causes of Death after Haploidentical Donor# HCTs in the US, 2018-2019</vt:lpstr>
      <vt:lpstr>Causes of Death after Mismatched Unrelated Donor HCTs in the US, 2018-2019</vt:lpstr>
      <vt:lpstr>PowerPoint Presentation</vt:lpstr>
      <vt:lpstr>PowerPoint Presentation</vt:lpstr>
      <vt:lpstr>APLASTIC ANEMIA</vt:lpstr>
      <vt:lpstr>Epidemiology</vt:lpstr>
      <vt:lpstr>PowerPoint Presentation</vt:lpstr>
      <vt:lpstr>Case</vt:lpstr>
      <vt:lpstr>PowerPoint Presentation</vt:lpstr>
      <vt:lpstr>PowerPoint Presentation</vt:lpstr>
      <vt:lpstr>PowerPoint Presentation</vt:lpstr>
      <vt:lpstr>PowerPoint Presentation</vt:lpstr>
      <vt:lpstr>Eltrombopag Added to Immunosuppression in Severe Aplastic Anemia </vt:lpstr>
      <vt:lpstr>PowerPoint Presentation</vt:lpstr>
      <vt:lpstr>PowerPoint Presentation</vt:lpstr>
      <vt:lpstr>PowerPoint Presentation</vt:lpstr>
      <vt:lpstr>RBC content and stem cell source</vt:lpstr>
      <vt:lpstr>PowerPoint Presentation</vt:lpstr>
      <vt:lpstr>PowerPoint Presentation</vt:lpstr>
      <vt:lpstr>PowerPoint Presentation</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Gundabolu, Krishna</cp:lastModifiedBy>
  <cp:revision>1</cp:revision>
  <dcterms:created xsi:type="dcterms:W3CDTF">2014-09-17T15:14:42Z</dcterms:created>
  <dcterms:modified xsi:type="dcterms:W3CDTF">2023-04-15T13:46:12Z</dcterms:modified>
</cp:coreProperties>
</file>